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1"/>
  </p:sldMasterIdLst>
  <p:notesMasterIdLst>
    <p:notesMasterId r:id="rId17"/>
  </p:notesMasterIdLst>
  <p:sldIdLst>
    <p:sldId id="256" r:id="rId2"/>
    <p:sldId id="260" r:id="rId3"/>
    <p:sldId id="310" r:id="rId4"/>
    <p:sldId id="311" r:id="rId5"/>
    <p:sldId id="313" r:id="rId6"/>
    <p:sldId id="297" r:id="rId7"/>
    <p:sldId id="327" r:id="rId8"/>
    <p:sldId id="326" r:id="rId9"/>
    <p:sldId id="323" r:id="rId10"/>
    <p:sldId id="328" r:id="rId11"/>
    <p:sldId id="329" r:id="rId12"/>
    <p:sldId id="330" r:id="rId13"/>
    <p:sldId id="320" r:id="rId14"/>
    <p:sldId id="318" r:id="rId15"/>
    <p:sldId id="269" r:id="rId1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6600"/>
    <a:srgbClr val="9933FF"/>
    <a:srgbClr val="669900"/>
    <a:srgbClr val="0000CC"/>
    <a:srgbClr val="0066FF"/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51933664"/>
        <c:axId val="251929744"/>
        <c:axId val="0"/>
      </c:bar3DChart>
      <c:catAx>
        <c:axId val="25193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929744"/>
        <c:crosses val="autoZero"/>
        <c:auto val="1"/>
        <c:lblAlgn val="ctr"/>
        <c:lblOffset val="100"/>
        <c:noMultiLvlLbl val="0"/>
      </c:catAx>
      <c:valAx>
        <c:axId val="25192974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519336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7351166662242461"/>
          <c:h val="0.94364604066036994"/>
        </c:manualLayout>
      </c:layout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explosion val="3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23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2"/>
            <c:spPr>
              <a:solidFill>
                <a:srgbClr val="FFC000">
                  <a:alpha val="70000"/>
                </a:srgb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45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1.9773486290855747E-5"/>
                  <c:y val="0.26725196102334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8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0102</a:t>
                    </a: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«Функционирование высшего должностного лица субъекта РФ и муниципального образования»</a:t>
                    </a: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</a:p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2 937,7 (23,4%)</a:t>
                    </a:r>
                    <a:endParaRPr lang="ru-RU" sz="1800" b="0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bg1"/>
                </a:solidFill>
                <a:ln w="19050">
                  <a:solidFill>
                    <a:schemeClr val="accent2"/>
                  </a:solidFill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316471899304541"/>
                      <c:h val="0.2898108757976509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0071487803217103E-2"/>
                  <c:y val="7.67712265538955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="1" i="0" u="none" strike="noStrike" baseline="0" dirty="0" smtClean="0">
                        <a:effectLst/>
                      </a:rPr>
                      <a:t>0104 «</a:t>
                    </a:r>
                    <a:r>
                      <a:rPr lang="ru-RU" sz="1600" b="0" i="0" u="none" strike="noStrike" baseline="0" dirty="0" smtClean="0">
                        <a:effectLst/>
                      </a:rPr>
                      <a:t>Функционирование Правительства РФ, высших исполнительных органов государственной власти субъектов РФ, местных администраций» </a:t>
                    </a:r>
                  </a:p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8 284 (65,8%)</a:t>
                    </a:r>
                    <a:endParaRPr lang="ru-RU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bg1"/>
                </a:solidFill>
                <a:ln w="19050">
                  <a:solidFill>
                    <a:srgbClr val="FFC000"/>
                  </a:solidFill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1497429269441"/>
                      <c:h val="0.5620841495506251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7902669757596569E-2"/>
                  <c:y val="-2.8028131121629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CDBFBF0-9F02-4015-B289-8C0D560EC563}" type="CATEGORYNAME">
                      <a: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</a:p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376,5 (3%)</a:t>
                    </a:r>
                  </a:p>
                </c:rich>
              </c:tx>
              <c:spPr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4433999472233"/>
                      <c:h val="0.2043918095222080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0923210774368722"/>
                  <c:y val="0.199873468804385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97AA925-16B1-41A1-B4B7-634C79529602}" type="CATEGORYNAME">
                      <a:rPr lang="ru-RU" sz="1800" smtClean="0"/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800" dirty="0" smtClean="0"/>
                      <a:t> </a:t>
                    </a:r>
                  </a:p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800" dirty="0" smtClean="0"/>
                      <a:t>974,4 (7,8%)</a:t>
                    </a:r>
                  </a:p>
                </c:rich>
              </c:tx>
              <c:spPr>
                <a:solidFill>
                  <a:schemeClr val="bg1"/>
                </a:solidFill>
                <a:ln w="19050">
                  <a:solidFill>
                    <a:schemeClr val="accent5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chemeClr val="bg1"/>
              </a:solidFill>
              <a:ln w="19050"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Лист1!$A$193:$A$197</c:f>
              <c:strCache>
                <c:ptCount val="5"/>
                <c:pt idx="0">
                  <c:v>Национальная экономика</c:v>
                </c:pt>
                <c:pt idx="1">
                  <c:v>0102 «Функционирование высшего должностного лица субъекта Российской Федерации и муниципального образования</c:v>
                </c:pt>
                <c:pt idx="2">
                  <c:v>0104 «Функционирование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администраций» </c:v>
                </c:pt>
                <c:pt idx="3">
                  <c:v>0107 «Обеспечение проведения выборов и референдумов»</c:v>
                </c:pt>
                <c:pt idx="4">
                  <c:v>0113 «Другие общегосударственные вопросы»</c:v>
                </c:pt>
              </c:strCache>
            </c:strRef>
          </c:cat>
          <c:val>
            <c:numRef>
              <c:f>Лист1!$B$193:$B$197</c:f>
              <c:numCache>
                <c:formatCode>#,##0.00</c:formatCode>
                <c:ptCount val="5"/>
                <c:pt idx="1">
                  <c:v>2937718</c:v>
                </c:pt>
                <c:pt idx="2">
                  <c:v>8284007.1200000001</c:v>
                </c:pt>
                <c:pt idx="3">
                  <c:v>376500</c:v>
                </c:pt>
                <c:pt idx="4">
                  <c:v>974426.47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Лист1!$A$193:$A$197</c:f>
              <c:strCache>
                <c:ptCount val="5"/>
                <c:pt idx="0">
                  <c:v>Национальная экономика</c:v>
                </c:pt>
                <c:pt idx="1">
                  <c:v>0102 «Функционирование высшего должностного лица субъекта Российской Федерации и муниципального образования</c:v>
                </c:pt>
                <c:pt idx="2">
                  <c:v>0104 «Функционирование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администраций» </c:v>
                </c:pt>
                <c:pt idx="3">
                  <c:v>0107 «Обеспечение проведения выборов и референдумов»</c:v>
                </c:pt>
                <c:pt idx="4">
                  <c:v>0113 «Другие общегосударственные вопросы»</c:v>
                </c:pt>
              </c:strCache>
            </c:strRef>
          </c:cat>
          <c:val>
            <c:numRef>
              <c:f>Лист1!$C$193:$C$197</c:f>
              <c:numCache>
                <c:formatCode>0.00</c:formatCode>
                <c:ptCount val="5"/>
                <c:pt idx="1">
                  <c:v>23.365938195062952</c:v>
                </c:pt>
                <c:pt idx="2">
                  <c:v>65.88910112317842</c:v>
                </c:pt>
                <c:pt idx="3">
                  <c:v>2.9945950327571271</c:v>
                </c:pt>
                <c:pt idx="4">
                  <c:v>7.7503656490014921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908654034489326E-2"/>
          <c:y val="3.128501088324237E-2"/>
          <c:w val="0.96818269193102136"/>
          <c:h val="0.802763772055932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кассовое исполнение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549E39"/>
              </a:solidFill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  <a:contourClr>
                <a:srgbClr val="549E39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549E39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549E39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549E39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549E39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42944E0-27C4-4FBB-95B6-9EE7B98673ED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Мобилизация и вневойсковая подготовка</c:v>
                </c:pt>
                <c:pt idx="1">
                  <c:v>Национальная безопасность и правоохранительная деятельность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152.387</c:v>
                </c:pt>
                <c:pt idx="1">
                  <c:v>188.18600000000001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8763216"/>
        <c:axId val="248764392"/>
        <c:axId val="0"/>
      </c:bar3DChart>
      <c:catAx>
        <c:axId val="248763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8764392"/>
        <c:crosses val="autoZero"/>
        <c:auto val="1"/>
        <c:lblAlgn val="ctr"/>
        <c:lblOffset val="100"/>
        <c:noMultiLvlLbl val="0"/>
      </c:catAx>
      <c:valAx>
        <c:axId val="248764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crossAx val="24876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27791540507497E-2"/>
          <c:y val="2.7210767750740796E-2"/>
          <c:w val="0.97544416918985011"/>
          <c:h val="0.9455784644985184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explosion val="3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23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2"/>
            <c:spPr>
              <a:solidFill>
                <a:srgbClr val="FFFF6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45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13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6.988480467787694E-3"/>
                  <c:y val="0.305226025648242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81F3E30-EE70-44D4-94BA-51040F81313C}" type="CATEGORYNAME">
                      <a:rPr lang="ru-RU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 b="0" i="0" u="none" strike="noStrike" kern="12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</a:p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363,73 (13,2%)</a:t>
                    </a:r>
                  </a:p>
                </c:rich>
              </c:tx>
              <c:spPr>
                <a:solidFill>
                  <a:schemeClr val="accent2">
                    <a:alpha val="7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08493135924608"/>
                      <c:h val="0.3304129316787680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2646035950457738E-2"/>
                  <c:y val="-0.151744673528980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2FD1B14-60E7-4FEF-BF46-A6C5CE0E21C6}" type="CATEGORYNAME">
                      <a:rPr lang="ru-RU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 b="0" i="0" u="none" strike="noStrike" kern="12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</a:p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1 668,59 </a:t>
                    </a:r>
                    <a:r>
                      <a: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</a:t>
                    </a:r>
                    <a:r>
                      <a:rPr lang="ru-RU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60,7%)</a:t>
                    </a:r>
                  </a:p>
                </c:rich>
              </c:tx>
              <c:spPr>
                <a:solidFill>
                  <a:srgbClr val="FFFF66">
                    <a:alpha val="70000"/>
                  </a:srgbClr>
                </a:solidFill>
                <a:ln w="3175"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31630564292816"/>
                      <c:h val="0.322991813201293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0529213309049371"/>
                  <c:y val="9.894922026639305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CDBFBF0-9F02-4015-B289-8C0D560EC563}" type="CATEGORYNAME">
                      <a:rPr lang="ru-RU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 b="0" i="0" u="none" strike="noStrike" kern="12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</a:p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345,75 (12,6%)</a:t>
                    </a:r>
                  </a:p>
                </c:rich>
              </c:tx>
              <c:spPr>
                <a:solidFill>
                  <a:schemeClr val="accent5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109902899003027"/>
                      <c:h val="0.1864679702773492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1953816101020306"/>
                  <c:y val="2.3418621376192239E-3"/>
                </c:manualLayout>
              </c:layout>
              <c:spPr>
                <a:solidFill>
                  <a:srgbClr val="FFC000">
                    <a:alpha val="50000"/>
                  </a:srgbClr>
                </a:solidFill>
                <a:ln w="317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Лист1!$A$193:$A$197</c:f>
              <c:strCache>
                <c:ptCount val="5"/>
                <c:pt idx="0">
                  <c:v>Национальная экономика</c:v>
                </c:pt>
                <c:pt idx="1">
                  <c:v>0401 "Общеэкономические вопросы"</c:v>
                </c:pt>
                <c:pt idx="2">
                  <c:v>0409 "Дорожное хозяйство"</c:v>
                </c:pt>
                <c:pt idx="3">
                  <c:v>0410 "Связь и информатика"</c:v>
                </c:pt>
                <c:pt idx="4">
                  <c:v>0412 "Другие вопросы в области национальной экономики"</c:v>
                </c:pt>
              </c:strCache>
            </c:strRef>
          </c:cat>
          <c:val>
            <c:numRef>
              <c:f>Лист1!$B$193:$B$197</c:f>
              <c:numCache>
                <c:formatCode>#,##0.00</c:formatCode>
                <c:ptCount val="5"/>
                <c:pt idx="1">
                  <c:v>363730.5</c:v>
                </c:pt>
                <c:pt idx="2">
                  <c:v>1668599.95</c:v>
                </c:pt>
                <c:pt idx="3">
                  <c:v>345757.93</c:v>
                </c:pt>
                <c:pt idx="4">
                  <c:v>370200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Лист1!$A$193:$A$197</c:f>
              <c:strCache>
                <c:ptCount val="5"/>
                <c:pt idx="0">
                  <c:v>Национальная экономика</c:v>
                </c:pt>
                <c:pt idx="1">
                  <c:v>0401 "Общеэкономические вопросы"</c:v>
                </c:pt>
                <c:pt idx="2">
                  <c:v>0409 "Дорожное хозяйство"</c:v>
                </c:pt>
                <c:pt idx="3">
                  <c:v>0410 "Связь и информатика"</c:v>
                </c:pt>
                <c:pt idx="4">
                  <c:v>0412 "Другие вопросы в области национальной экономики"</c:v>
                </c:pt>
              </c:strCache>
            </c:strRef>
          </c:cat>
          <c:val>
            <c:numRef>
              <c:f>Лист1!$C$193:$C$197</c:f>
              <c:numCache>
                <c:formatCode>0.00</c:formatCode>
                <c:ptCount val="5"/>
                <c:pt idx="1">
                  <c:v>13.23480107280445</c:v>
                </c:pt>
                <c:pt idx="2">
                  <c:v>60.714150747164318</c:v>
                </c:pt>
                <c:pt idx="3">
                  <c:v>12.580846046440003</c:v>
                </c:pt>
                <c:pt idx="4">
                  <c:v>13.470202133591236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7351166662242461"/>
          <c:h val="0.94364604066036994"/>
        </c:manualLayout>
      </c:layout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513360137786617E-2"/>
          <c:y val="3.4701495674398661E-2"/>
          <c:w val="0.97522550641405792"/>
          <c:h val="0.94127439193563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explosion val="3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23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2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45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1.7454801179811939E-2"/>
                  <c:y val="-4.67621045374675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800" b="1" i="0" u="none" strike="noStrike" kern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0501 «Жилищное хозяйство» </a:t>
                    </a:r>
                  </a:p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800" b="0" i="0" u="none" strike="noStrike" kern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233,14 (2,52%)</a:t>
                    </a:r>
                    <a:endParaRPr lang="ru-RU" sz="1800" b="0" i="0" u="none" strike="noStrike" kern="1200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accent2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01472282360416"/>
                      <c:h val="0.2650551104310467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6392308805461525E-2"/>
                  <c:y val="0.321019837232960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="1" i="0" u="none" strike="noStrike" kern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0502 «Коммунальное хозяйство»</a:t>
                    </a:r>
                    <a:r>
                      <a:rPr lang="ru-RU" sz="1600" b="0" i="0" u="none" strike="noStrike" kern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</a:p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="0" i="0" u="none" strike="noStrike" kern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656,45 (7,08%)</a:t>
                    </a:r>
                  </a:p>
                </c:rich>
              </c:tx>
              <c:spPr>
                <a:solidFill>
                  <a:srgbClr val="FFFF00">
                    <a:alpha val="70000"/>
                  </a:srgbClr>
                </a:solidFill>
                <a:ln w="12700"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76249613397309"/>
                      <c:h val="0.36722190460977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1261133448155516E-2"/>
                  <c:y val="-0.365700272399384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CDBFBF0-9F02-4015-B289-8C0D560EC563}" type="CATEGORYNAME">
                      <a: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0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</a:p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8 386,72 (90,4%)</a:t>
                    </a:r>
                  </a:p>
                </c:rich>
              </c:tx>
              <c:spPr>
                <a:solidFill>
                  <a:schemeClr val="accent4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73988661546013"/>
                      <c:h val="0.3298510631142647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Лист1!$A$193:$A$196</c:f>
              <c:strCache>
                <c:ptCount val="4"/>
                <c:pt idx="0">
                  <c:v>жкх</c:v>
                </c:pt>
                <c:pt idx="1">
                  <c:v>0501 «Жилищное хозяйство»</c:v>
                </c:pt>
                <c:pt idx="2">
                  <c:v>0502 «Коммунальное хозяйство»</c:v>
                </c:pt>
                <c:pt idx="3">
                  <c:v>0503 «Благоустройство»</c:v>
                </c:pt>
              </c:strCache>
            </c:strRef>
          </c:cat>
          <c:val>
            <c:numRef>
              <c:f>Лист1!$B$193:$B$196</c:f>
              <c:numCache>
                <c:formatCode>#,##0.00</c:formatCode>
                <c:ptCount val="4"/>
                <c:pt idx="1">
                  <c:v>233149.5</c:v>
                </c:pt>
                <c:pt idx="2">
                  <c:v>656450.35</c:v>
                </c:pt>
                <c:pt idx="3">
                  <c:v>8386725.9500000002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Лист1!$A$193:$A$196</c:f>
              <c:strCache>
                <c:ptCount val="4"/>
                <c:pt idx="0">
                  <c:v>жкх</c:v>
                </c:pt>
                <c:pt idx="1">
                  <c:v>0501 «Жилищное хозяйство»</c:v>
                </c:pt>
                <c:pt idx="2">
                  <c:v>0502 «Коммунальное хозяйство»</c:v>
                </c:pt>
                <c:pt idx="3">
                  <c:v>0503 «Благоустройство»</c:v>
                </c:pt>
              </c:strCache>
            </c:strRef>
          </c:cat>
          <c:val>
            <c:numRef>
              <c:f>Лист1!$C$193:$C$196</c:f>
              <c:numCache>
                <c:formatCode>0.00</c:formatCode>
                <c:ptCount val="4"/>
                <c:pt idx="1">
                  <c:v>2.513381968537586</c:v>
                </c:pt>
                <c:pt idx="2">
                  <c:v>7.0766202497976076</c:v>
                </c:pt>
                <c:pt idx="3">
                  <c:v>90.409997781664799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77760420358914E-3"/>
          <c:y val="1.3284067225748078E-2"/>
          <c:w val="0.61610339517376445"/>
          <c:h val="0.9501847479034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"Лидер"</c:v>
                </c:pt>
                <c:pt idx="1">
                  <c:v>Администрация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9879400</c:v>
                </c:pt>
                <c:pt idx="1">
                  <c:v>317125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50821029047108"/>
          <c:y val="0.61256055934685127"/>
          <c:w val="0.35977831112854247"/>
          <c:h val="0.3410060477260711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378192443200242E-2"/>
          <c:y val="3.8258334980765245E-2"/>
          <c:w val="0.95062180473238922"/>
          <c:h val="0.873316261778754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cat>
            <c:strRef>
              <c:f>Лист1!$A$2:$A$3</c:f>
              <c:strCache>
                <c:ptCount val="2"/>
                <c:pt idx="0">
                  <c:v>"Лидер"</c:v>
                </c:pt>
                <c:pt idx="1">
                  <c:v>Администрация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4066000</c:v>
                </c:pt>
                <c:pt idx="1">
                  <c:v>4995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767136"/>
        <c:axId val="248767528"/>
        <c:axId val="0"/>
      </c:bar3DChart>
      <c:catAx>
        <c:axId val="248767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8767528"/>
        <c:crosses val="autoZero"/>
        <c:auto val="1"/>
        <c:lblAlgn val="ctr"/>
        <c:lblOffset val="100"/>
        <c:noMultiLvlLbl val="0"/>
      </c:catAx>
      <c:valAx>
        <c:axId val="248767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876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109556039092829E-2"/>
          <c:y val="0.29901077372290513"/>
          <c:w val="0.71064692433683696"/>
          <c:h val="0.5473049583578242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51928568"/>
        <c:axId val="251930920"/>
        <c:axId val="0"/>
      </c:bar3DChart>
      <c:catAx>
        <c:axId val="25192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1930920"/>
        <c:crosses val="autoZero"/>
        <c:auto val="1"/>
        <c:lblAlgn val="ctr"/>
        <c:lblOffset val="100"/>
        <c:noMultiLvlLbl val="0"/>
      </c:catAx>
      <c:valAx>
        <c:axId val="251930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928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16936925229765"/>
          <c:y val="5.4032571705151841E-2"/>
          <c:w val="0.73501841032449655"/>
          <c:h val="0.81859871693289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'[Диаграмма в Microsoft PowerPoint]Лист1'!$B$114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50">
                <a:alpha val="80000"/>
              </a:srgbClr>
            </a:solidFill>
            <a:ln w="12700">
              <a:solidFill>
                <a:srgbClr val="0066FF"/>
              </a:solidFill>
            </a:ln>
            <a:effectLst>
              <a:outerShdw blurRad="38100" dist="25400" dir="5400000" rotWithShape="0">
                <a:srgbClr val="000000">
                  <a:alpha val="55000"/>
                </a:srgbClr>
              </a:outerShdw>
            </a:effectLst>
            <a:scene3d>
              <a:camera prst="orthographicFront"/>
              <a:lightRig rig="morning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31 789,8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38 956,16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39 331,86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PowerPoint]Лист1'!$A$115:$A$117</c:f>
              <c:strCache>
                <c:ptCount val="3"/>
                <c:pt idx="0">
                  <c:v>УТВЕРЖДЕНО НА 2018 ГОД</c:v>
                </c:pt>
                <c:pt idx="1">
                  <c:v>УТОЧНЕННО НА КОНЕЦ  2018 ГОД</c:v>
                </c:pt>
                <c:pt idx="2">
                  <c:v>ИСПОЛНЕНО</c:v>
                </c:pt>
              </c:strCache>
            </c:strRef>
          </c:cat>
          <c:val>
            <c:numRef>
              <c:f>'[Диаграмма в Microsoft PowerPoint]Лист1'!$B$115:$B$117</c:f>
              <c:numCache>
                <c:formatCode>#\ ##0.00\ _₽</c:formatCode>
                <c:ptCount val="3"/>
                <c:pt idx="0">
                  <c:v>31789.8</c:v>
                </c:pt>
                <c:pt idx="1">
                  <c:v>38956.1</c:v>
                </c:pt>
                <c:pt idx="2">
                  <c:v>39331.9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PowerPoint]Лист1'!$C$114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66FF">
                <a:alpha val="80000"/>
              </a:srgbClr>
            </a:solidFill>
            <a:ln w="12700">
              <a:solidFill>
                <a:srgbClr val="0066FF"/>
              </a:solidFill>
            </a:ln>
            <a:effectLst>
              <a:outerShdw blurRad="38100" dist="25400" dir="5400000" rotWithShape="0">
                <a:srgbClr val="000000">
                  <a:alpha val="55000"/>
                </a:srgbClr>
              </a:outerShdw>
            </a:effectLst>
            <a:scene3d>
              <a:camera prst="orthographicFront"/>
              <a:lightRig rig="morning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31 789,8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41 203,29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</a:t>
                    </a:r>
                    <a:r>
                      <a:rPr lang="en-US" baseline="0" dirty="0" smtClean="0"/>
                      <a:t> 207,39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PowerPoint]Лист1'!$A$115:$A$117</c:f>
              <c:strCache>
                <c:ptCount val="3"/>
                <c:pt idx="0">
                  <c:v>УТВЕРЖДЕНО НА 2018 ГОД</c:v>
                </c:pt>
                <c:pt idx="1">
                  <c:v>УТОЧНЕННО НА КОНЕЦ  2018 ГОД</c:v>
                </c:pt>
                <c:pt idx="2">
                  <c:v>ИСПОЛНЕНО</c:v>
                </c:pt>
              </c:strCache>
            </c:strRef>
          </c:cat>
          <c:val>
            <c:numRef>
              <c:f>'[Диаграмма в Microsoft PowerPoint]Лист1'!$C$115:$C$117</c:f>
              <c:numCache>
                <c:formatCode>General</c:formatCode>
                <c:ptCount val="3"/>
                <c:pt idx="0">
                  <c:v>31789.8</c:v>
                </c:pt>
                <c:pt idx="1">
                  <c:v>41203.199999999997</c:v>
                </c:pt>
                <c:pt idx="2">
                  <c:v>39207.4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1930528"/>
        <c:axId val="251931312"/>
      </c:barChart>
      <c:catAx>
        <c:axId val="25193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1931312"/>
        <c:crosses val="autoZero"/>
        <c:auto val="1"/>
        <c:lblAlgn val="ctr"/>
        <c:lblOffset val="100"/>
        <c:noMultiLvlLbl val="0"/>
      </c:catAx>
      <c:valAx>
        <c:axId val="251931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_₽" sourceLinked="1"/>
        <c:majorTickMark val="none"/>
        <c:minorTickMark val="none"/>
        <c:tickLblPos val="nextTo"/>
        <c:crossAx val="25193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28516949895571"/>
          <c:y val="0.91772102488947671"/>
          <c:w val="0.31772228769830102"/>
          <c:h val="8.2278975110523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513861144"/>
        <c:axId val="513859968"/>
        <c:axId val="0"/>
      </c:bar3DChart>
      <c:catAx>
        <c:axId val="51386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3859968"/>
        <c:crosses val="autoZero"/>
        <c:auto val="1"/>
        <c:lblAlgn val="ctr"/>
        <c:lblOffset val="100"/>
        <c:noMultiLvlLbl val="0"/>
      </c:catAx>
      <c:valAx>
        <c:axId val="51385996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5138611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73629871862285E-2"/>
          <c:y val="7.5974228660270995E-2"/>
          <c:w val="0.85090782538392939"/>
          <c:h val="0.81571323474959134"/>
        </c:manualLayout>
      </c:layout>
      <c:pie3DChart>
        <c:varyColors val="1"/>
        <c:ser>
          <c:idx val="0"/>
          <c:order val="0"/>
          <c:explosion val="3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9933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9.9363165852293184E-2"/>
                  <c:y val="-0.168050558101053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 на  доходы физических</a:t>
                    </a:r>
                    <a:r>
                      <a:rPr lang="ru-RU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лиц;</a:t>
                    </a:r>
                  </a:p>
                  <a:p>
                    <a:pPr>
                      <a:defRPr sz="2400"/>
                    </a:pPr>
                    <a:r>
                      <a:rPr lang="ru-RU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14 304,39;</a:t>
                    </a:r>
                  </a:p>
                  <a:p>
                    <a:pPr>
                      <a:defRPr sz="2400"/>
                    </a:pPr>
                    <a:r>
                      <a:rPr lang="ru-RU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84,32%</a:t>
                    </a:r>
                    <a:endPara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rgbClr val="669900">
                    <a:alpha val="40000"/>
                  </a:srgb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152939703480467E-4"/>
                  <c:y val="-0.145537875818775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Налоги на товары (работы, услуги);</a:t>
                    </a:r>
                  </a:p>
                  <a:p>
                    <a:pPr algn="ctr" rtl="0">
                      <a:defRPr lang="ru-RU" sz="180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1 499,84;</a:t>
                    </a:r>
                  </a:p>
                  <a:p>
                    <a:pPr algn="ctr" rtl="0">
                      <a:defRPr lang="ru-RU" sz="180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8,84%</a:t>
                    </a:r>
                  </a:p>
                </c:rich>
              </c:tx>
              <c:spPr>
                <a:solidFill>
                  <a:srgbClr val="FFFF00">
                    <a:alpha val="30000"/>
                  </a:srgb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ru-RU" sz="1800" b="0" i="0" u="none" strike="noStrike" kern="1200" baseline="0" dirty="0" smtClean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48934031004772"/>
                      <c:h val="0.2893739587924230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6050538352239985E-2"/>
                  <c:y val="-8.60515159430616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Налог на имущество физических лиц;</a:t>
                    </a:r>
                  </a:p>
                  <a:p>
                    <a:pPr algn="ctr" rtl="0">
                      <a:defRPr lang="ru-RU" sz="180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645,99;</a:t>
                    </a:r>
                  </a:p>
                  <a:p>
                    <a:pPr algn="ctr" rtl="0">
                      <a:defRPr lang="ru-RU" sz="180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3,81%</a:t>
                    </a:r>
                  </a:p>
                </c:rich>
              </c:tx>
              <c:spPr>
                <a:solidFill>
                  <a:srgbClr val="9933FF">
                    <a:alpha val="20000"/>
                  </a:srgb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ru-RU" sz="1800" b="0" i="0" u="none" strike="noStrike" kern="1200" baseline="0" dirty="0" smtClean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35839101896048"/>
                      <c:h val="0.3363184024706127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6.2956333565403769E-2"/>
                  <c:y val="0.199905488960945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Земельный налог;</a:t>
                    </a:r>
                  </a:p>
                  <a:p>
                    <a:pPr algn="ctr" rtl="0">
                      <a:defRPr lang="ru-RU" sz="180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495,37;</a:t>
                    </a:r>
                  </a:p>
                  <a:p>
                    <a:pPr algn="ctr" rtl="0">
                      <a:defRPr lang="ru-RU" sz="180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dirty="0" smtClean="0"/>
                      <a:t>2,92%</a:t>
                    </a:r>
                    <a:endParaRPr lang="ru-RU" sz="2000" dirty="0"/>
                  </a:p>
                </c:rich>
              </c:tx>
              <c:spPr>
                <a:solidFill>
                  <a:srgbClr val="00B0F0">
                    <a:alpha val="20000"/>
                  </a:srgb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800" b="0" i="0" u="none" strike="noStrike" kern="1200" baseline="0" dirty="0" smtClean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7412185025610821"/>
                  <c:y val="0.185278346044084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Государственная пошлина;</a:t>
                    </a:r>
                  </a:p>
                  <a:p>
                    <a:pPr algn="ctr" rtl="0">
                      <a:defRPr lang="ru-RU" sz="180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18,32;</a:t>
                    </a:r>
                  </a:p>
                  <a:p>
                    <a:pPr algn="ctr" rtl="0">
                      <a:defRPr lang="ru-RU" sz="180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0,11% </a:t>
                    </a:r>
                  </a:p>
                </c:rich>
              </c:tx>
              <c:spPr>
                <a:solidFill>
                  <a:srgbClr val="C00000">
                    <a:alpha val="10000"/>
                  </a:srgb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800" b="0" i="0" u="none" strike="noStrike" kern="1200" baseline="0" dirty="0" smtClean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9484431132251"/>
                      <c:h val="0.30554311275735641"/>
                    </c:manualLayout>
                  </c15:layout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Лист1!$A$131:$B$137</c:f>
              <c:multiLvlStrCache>
                <c:ptCount val="7"/>
                <c:lvl>
                  <c:pt idx="0">
                    <c:v>фактическое исполнение за 2018 год</c:v>
                  </c:pt>
                  <c:pt idx="1">
                    <c:v>14 304,40</c:v>
                  </c:pt>
                  <c:pt idx="2">
                    <c:v>1 499,80</c:v>
                  </c:pt>
                  <c:pt idx="3">
                    <c:v>646</c:v>
                  </c:pt>
                  <c:pt idx="4">
                    <c:v>495,4</c:v>
                  </c:pt>
                  <c:pt idx="5">
                    <c:v>18,3</c:v>
                  </c:pt>
                  <c:pt idx="6">
                    <c:v>16 963,90</c:v>
                  </c:pt>
                </c:lvl>
                <c:lvl>
                  <c:pt idx="0">
                    <c:v>Налоговые доходы</c:v>
                  </c:pt>
                  <c:pt idx="1">
                    <c:v>Налог на доходы физических лиц</c:v>
                  </c:pt>
                  <c:pt idx="2">
                    <c:v>Налоги на товары (работы, услуги), реализуемые на территории РФ</c:v>
                  </c:pt>
                  <c:pt idx="3">
                    <c:v>Налог на имущество физических лиц</c:v>
                  </c:pt>
                  <c:pt idx="4">
                    <c:v>Земельный налог</c:v>
                  </c:pt>
                  <c:pt idx="5">
                    <c:v>Государственная пошлина</c:v>
                  </c:pt>
                  <c:pt idx="6">
                    <c:v>ИТОГО</c:v>
                  </c:pt>
                </c:lvl>
              </c:multiLvlStrCache>
            </c:multiLvlStrRef>
          </c:cat>
          <c:val>
            <c:numRef>
              <c:f>Лист1!$C$131:$C$137</c:f>
              <c:numCache>
                <c:formatCode>0.00%</c:formatCode>
                <c:ptCount val="7"/>
                <c:pt idx="1">
                  <c:v>0.84322590913646045</c:v>
                </c:pt>
                <c:pt idx="2">
                  <c:v>8.8411273351057251E-2</c:v>
                </c:pt>
                <c:pt idx="3">
                  <c:v>3.8080865838633807E-2</c:v>
                </c:pt>
                <c:pt idx="4">
                  <c:v>2.9203190304116392E-2</c:v>
                </c:pt>
                <c:pt idx="5">
                  <c:v>1.0787613697321962E-3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513856832"/>
        <c:axId val="513857224"/>
        <c:axId val="0"/>
      </c:bar3DChart>
      <c:catAx>
        <c:axId val="51385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3857224"/>
        <c:crosses val="autoZero"/>
        <c:auto val="1"/>
        <c:lblAlgn val="ctr"/>
        <c:lblOffset val="100"/>
        <c:noMultiLvlLbl val="0"/>
      </c:catAx>
      <c:valAx>
        <c:axId val="51385722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5138568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2770852113973793E-2"/>
          <c:w val="0.9753374875926113"/>
          <c:h val="0.94433791705473069"/>
        </c:manualLayout>
      </c:layout>
      <c:pie3DChart>
        <c:varyColors val="1"/>
        <c:ser>
          <c:idx val="0"/>
          <c:order val="0"/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  <a:contourClr>
                <a:srgbClr val="000000"/>
              </a:contourClr>
            </a:sp3d>
          </c:spPr>
          <c:explosion val="30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etal">
                <a:bevelT w="152400" h="50800" prst="softRound"/>
                <a:bevelB/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etal">
                <a:bevelT w="152400" h="50800" prst="softRound"/>
                <a:bevelB/>
                <a:contourClr>
                  <a:schemeClr val="accent1">
                    <a:lumMod val="50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etal">
                <a:bevelT w="152400" h="50800" prst="softRound"/>
                <a:bevelB/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etal">
                <a:bevelT w="152400" h="50800" prst="softRound"/>
                <a:bevelB/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etal">
                <a:bevelT w="152400" h="50800" prst="softRound"/>
                <a:bevelB/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etal">
                <a:bevelT w="152400" h="50800" prst="softRound"/>
                <a:bevelB/>
                <a:contourClr>
                  <a:schemeClr val="accent6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28575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091438868702135E-2"/>
                  <c:y val="-0.13749271601679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800" dirty="0" smtClean="0">
                        <a:effectLst/>
                      </a:rPr>
                      <a:t>Доходы от использования имущества, находящегося в государственной и муниципальной собственности 1 547,24</a:t>
                    </a:r>
                    <a:r>
                      <a:rPr lang="ru-RU" baseline="0" dirty="0" smtClean="0"/>
                      <a:t>;  (</a:t>
                    </a:r>
                    <a:fld id="{38433193-9794-40BA-A7DA-97B512B0C178}" type="VALUE">
                      <a:rPr lang="ru-RU" baseline="0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28575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000" b="0" i="0" u="none" strike="noStrike" kern="1200" baseline="0">
                      <a:solidFill>
                        <a:prstClr val="black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96344625509807"/>
                      <c:h val="0.5742302884208324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6.2654212421555791E-2"/>
                  <c:y val="2.783104147263463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dirty="0" smtClean="0">
                        <a:effectLst/>
                      </a:rPr>
                      <a:t>Доходы от оказания платных услуг и компенсации затрат государства 1 080,8</a:t>
                    </a:r>
                    <a:r>
                      <a:rPr lang="ru-RU" baseline="0" dirty="0" smtClean="0"/>
                      <a:t>; (</a:t>
                    </a:r>
                    <a:fld id="{CDD04D66-5497-4132-A409-19609E69D582}" type="VALUE">
                      <a:rPr lang="ru-RU" baseline="0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28575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000" b="0" i="0" u="none" strike="noStrike" kern="1200" baseline="0">
                      <a:solidFill>
                        <a:prstClr val="black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15445847292792"/>
                      <c:h val="0.2478861258174247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5.3041614238231574E-2"/>
                  <c:y val="-0.1642396019583331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1FAD915-EBBB-467E-A386-E447AB38C2DD}" type="CATEGORYNAME">
                      <a:rPr lang="ru-RU" smtClean="0"/>
                      <a: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dirty="0" smtClean="0"/>
                      <a:t>4</a:t>
                    </a:r>
                    <a:r>
                      <a:rPr lang="ru-RU" baseline="0" dirty="0" smtClean="0"/>
                      <a:t>; </a:t>
                    </a:r>
                    <a:fld id="{5DB1FB05-F44E-4FB8-B4E3-A5AF11EAE2B0}" type="VALUE">
                      <a:rPr lang="ru-RU" baseline="0"/>
                      <a: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28575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2183934323923652E-2"/>
                  <c:y val="8.369891873315958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800" dirty="0" smtClean="0">
                        <a:effectLst/>
                      </a:rPr>
                      <a:t>Штрафы, санкции, возмещение ущерба 121,87</a:t>
                    </a:r>
                    <a:r>
                      <a:rPr lang="ru-RU" baseline="0" dirty="0" smtClean="0"/>
                      <a:t>; (</a:t>
                    </a:r>
                    <a:fld id="{05DF350A-E69D-43C3-AEE2-B021774F6AC8}" type="VALUE">
                      <a:rPr lang="ru-RU" baseline="0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28575" cap="flat" cmpd="sng" algn="ctr">
                  <a:solidFill>
                    <a:srgbClr val="FF0000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000" b="0" i="0" u="none" strike="noStrike" kern="1200" baseline="0">
                      <a:solidFill>
                        <a:prstClr val="black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28575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28575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mpd="sng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Лист1!$A$144:$B$149</c:f>
              <c:multiLvlStrCache>
                <c:ptCount val="6"/>
                <c:lvl>
                  <c:pt idx="0">
                    <c:v>фактическое исполнение за 2018 год</c:v>
                  </c:pt>
                  <c:pt idx="1">
                    <c:v>1547,2</c:v>
                  </c:pt>
                  <c:pt idx="2">
                    <c:v>1080,8</c:v>
                  </c:pt>
                  <c:pt idx="3">
                    <c:v>163,8</c:v>
                  </c:pt>
                  <c:pt idx="4">
                    <c:v>121,9</c:v>
                  </c:pt>
                  <c:pt idx="5">
                    <c:v>2913,7</c:v>
                  </c:pt>
                </c:lvl>
                <c:lvl>
                  <c:pt idx="0">
                    <c:v>Неналоговые доходы</c:v>
                  </c:pt>
                  <c:pt idx="1">
                    <c:v>Доходы от использования имущества, находящегося в государственной и муниципальной собственности</c:v>
                  </c:pt>
                  <c:pt idx="2">
                    <c:v>Доходы от оказания платных услуг и компенсации затрат государства</c:v>
                  </c:pt>
                  <c:pt idx="3">
                    <c:v>Доходы от продажи материальных и нематериальных активов</c:v>
                  </c:pt>
                  <c:pt idx="4">
                    <c:v>Штрафы, санкции, возмещение ущерба</c:v>
                  </c:pt>
                  <c:pt idx="5">
                    <c:v>ИТОГО</c:v>
                  </c:pt>
                </c:lvl>
              </c:multiLvlStrCache>
            </c:multiLvlStrRef>
          </c:cat>
          <c:val>
            <c:numRef>
              <c:f>Лист1!$C$144:$C$149</c:f>
              <c:numCache>
                <c:formatCode>0.00%</c:formatCode>
                <c:ptCount val="6"/>
                <c:pt idx="1">
                  <c:v>0.53100868311768534</c:v>
                </c:pt>
                <c:pt idx="2">
                  <c:v>0.37093729622129934</c:v>
                </c:pt>
                <c:pt idx="3">
                  <c:v>5.6217180904005216E-2</c:v>
                </c:pt>
                <c:pt idx="4">
                  <c:v>4.1836839757009983E-2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48762040"/>
        <c:axId val="248761648"/>
        <c:axId val="0"/>
      </c:bar3DChart>
      <c:catAx>
        <c:axId val="24876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761648"/>
        <c:crosses val="autoZero"/>
        <c:auto val="1"/>
        <c:lblAlgn val="ctr"/>
        <c:lblOffset val="100"/>
        <c:noMultiLvlLbl val="0"/>
      </c:catAx>
      <c:valAx>
        <c:axId val="24876164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487620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1577379918194213"/>
          <c:y val="2.8874201696529867E-2"/>
          <c:w val="0.59778321095743892"/>
          <c:h val="0.9105904247194582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" h="88900"/>
              <a:bevelB w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88900"/>
                <a:bevelB w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88900"/>
                <a:bevelB w="2540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88900"/>
                <a:bevelB w="25400"/>
              </a:sp3d>
            </c:spPr>
          </c:dPt>
          <c:dLbls>
            <c:dLbl>
              <c:idx val="0"/>
              <c:layout>
                <c:manualLayout>
                  <c:x val="-0.14722222222222212"/>
                  <c:y val="-9.259259259259428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-67,8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521501227404405E-2"/>
                  <c:y val="-5.249854853914521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5 529,6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32078635721178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605718961540265E-3"/>
                  <c:y val="8.39976776626323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13 837,9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Лист1!$A$159:$A$162</c:f>
              <c:strCache>
                <c:ptCount val="4"/>
                <c:pt idx="0">
                  <c:v>Возврат прочих остатков субсидий, субвенций и иных межбюджетных трансфертов</c:v>
                </c:pt>
                <c:pt idx="1">
                  <c:v>Инные межбюджетные трансферты</c:v>
                </c:pt>
                <c:pt idx="2">
                  <c:v>Субвенции бюджета городского поселения Андра</c:v>
                </c:pt>
                <c:pt idx="3">
                  <c:v>Дотации бюджета городского  поселения Андра</c:v>
                </c:pt>
              </c:strCache>
            </c:strRef>
          </c:cat>
          <c:val>
            <c:numRef>
              <c:f>Лист1!$B$159:$B$162</c:f>
              <c:numCache>
                <c:formatCode>#\ ##0.00\ _₽</c:formatCode>
                <c:ptCount val="4"/>
                <c:pt idx="0">
                  <c:v>-6.3</c:v>
                </c:pt>
                <c:pt idx="1">
                  <c:v>5702.3</c:v>
                </c:pt>
                <c:pt idx="2">
                  <c:v>181.8</c:v>
                </c:pt>
                <c:pt idx="3">
                  <c:v>13233.2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8762432"/>
        <c:axId val="248760864"/>
        <c:axId val="0"/>
      </c:bar3DChart>
      <c:catAx>
        <c:axId val="248762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8760864"/>
        <c:crosses val="autoZero"/>
        <c:auto val="1"/>
        <c:lblAlgn val="ctr"/>
        <c:lblOffset val="100"/>
        <c:noMultiLvlLbl val="0"/>
      </c:catAx>
      <c:valAx>
        <c:axId val="2487608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\ ##0.00\ _₽" sourceLinked="1"/>
        <c:majorTickMark val="none"/>
        <c:minorTickMark val="none"/>
        <c:tickLblPos val="nextTo"/>
        <c:crossAx val="24876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0.65855</cdr:x>
      <cdr:y>0.9216</cdr:y>
    </cdr:from>
    <cdr:to>
      <cdr:x>0.7813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35486" y="4462373"/>
          <a:ext cx="1330037" cy="379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(</a:t>
          </a:r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.)</a:t>
          </a:r>
          <a:endParaRPr lang="ru-RU" sz="11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0.48609</cdr:x>
      <cdr:y>0.40204</cdr:y>
    </cdr:from>
    <cdr:to>
      <cdr:x>0.51391</cdr:x>
      <cdr:y>0.59796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37264" y="1894673"/>
          <a:ext cx="322524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endParaRPr lang="ru-RU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0.35162</cdr:x>
      <cdr:y>0</cdr:y>
    </cdr:from>
    <cdr:to>
      <cdr:x>0.38009</cdr:x>
      <cdr:y>0.18395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83464" y="0"/>
          <a:ext cx="322524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5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endParaRPr lang="ru-RU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0.01332</cdr:x>
      <cdr:y>0.04357</cdr:y>
    </cdr:from>
    <cdr:to>
      <cdr:x>0.32617</cdr:x>
      <cdr:y>0.21374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0906" y="218678"/>
          <a:ext cx="3544228" cy="854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2 913, 7 (7,41%)</a:t>
          </a:r>
          <a:endParaRPr lang="ru-RU" sz="3600" b="1" dirty="0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0.01141</cdr:x>
      <cdr:y>0.13204</cdr:y>
    </cdr:from>
    <cdr:to>
      <cdr:x>0.45071</cdr:x>
      <cdr:y>0.23125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976" y="649209"/>
          <a:ext cx="5081047" cy="487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бюджета городского поселения Андра</a:t>
          </a:r>
        </a:p>
        <a:p xmlns:a="http://schemas.openxmlformats.org/drawingml/2006/main">
          <a:pPr algn="ctr"/>
          <a:r>
            <a: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dirty="0" smtClean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800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800" b="1" dirty="0" smtClean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800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0.02196</cdr:x>
      <cdr:y>0.32722</cdr:y>
    </cdr:from>
    <cdr:to>
      <cdr:x>0.46127</cdr:x>
      <cdr:y>0.42642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4026" y="1608841"/>
          <a:ext cx="5081047" cy="487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бюджета городского поселения Андра</a:t>
          </a:r>
          <a:endParaRPr lang="ru-RU" sz="1800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0.06878</cdr:x>
      <cdr:y>0.54652</cdr:y>
    </cdr:from>
    <cdr:to>
      <cdr:x>0.50808</cdr:x>
      <cdr:y>0.64573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95518" y="2687089"/>
          <a:ext cx="5081047" cy="487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</a:p>
        <a:p xmlns:a="http://schemas.openxmlformats.org/drawingml/2006/main">
          <a:endParaRPr lang="ru-RU" sz="1800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800" b="1" dirty="0" smtClean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800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0.6527</cdr:x>
      <cdr:y>0.33651</cdr:y>
    </cdr:from>
    <cdr:to>
      <cdr:x>0.92215</cdr:x>
      <cdr:y>0.62679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31598" y="1366054"/>
          <a:ext cx="2366128" cy="1178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0.83195</cdr:x>
      <cdr:y>0.36339</cdr:y>
    </cdr:from>
    <cdr:to>
      <cdr:x>0.94794</cdr:x>
      <cdr:y>0.47539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66019" y="1865622"/>
          <a:ext cx="1319753" cy="575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0.76507</cdr:x>
      <cdr:y>0.27724</cdr:y>
    </cdr:from>
    <cdr:to>
      <cdr:x>0.9513</cdr:x>
      <cdr:y>0.43261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541758" y="1183908"/>
          <a:ext cx="2079109" cy="663467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>
            <a:alpha val="50000"/>
          </a:srgb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370,2</a:t>
          </a:r>
          <a:r>
            <a: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(13,5%)</a:t>
          </a:r>
          <a:endParaRPr lang="ru-RU" sz="20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0.05965</cdr:x>
      <cdr:y>0.27542</cdr:y>
    </cdr:from>
    <cdr:to>
      <cdr:x>0.27009</cdr:x>
      <cdr:y>0.37458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8730" y="1414021"/>
          <a:ext cx="2394409" cy="509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0.3645</cdr:x>
      <cdr:y>0.01789</cdr:y>
    </cdr:from>
    <cdr:to>
      <cdr:x>0.64057</cdr:x>
      <cdr:y>0.13216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0732" y="85096"/>
          <a:ext cx="3113470" cy="543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9 276,32 (23,7%)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0.23595</cdr:x>
      <cdr:y>0.89881</cdr:y>
    </cdr:from>
    <cdr:to>
      <cdr:x>0.4658</cdr:x>
      <cdr:y>0.99021</cdr:y>
    </cdr:to>
    <cdr:sp macro="" textlink="">
      <cdr:nvSpPr>
        <cdr:cNvPr id="3" name="TextBox 28"/>
        <cdr:cNvSpPr txBox="1"/>
      </cdr:nvSpPr>
      <cdr:spPr>
        <a:xfrm xmlns:a="http://schemas.openxmlformats.org/drawingml/2006/main">
          <a:off x="1403136" y="3934707"/>
          <a:ext cx="136688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«Лидер»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0.57456</cdr:x>
      <cdr:y>0.90289</cdr:y>
    </cdr:from>
    <cdr:to>
      <cdr:x>0.93566</cdr:x>
      <cdr:y>0.99429</cdr:y>
    </cdr:to>
    <cdr:sp macro="" textlink="">
      <cdr:nvSpPr>
        <cdr:cNvPr id="4" name="TextBox 28"/>
        <cdr:cNvSpPr txBox="1"/>
      </cdr:nvSpPr>
      <cdr:spPr>
        <a:xfrm xmlns:a="http://schemas.openxmlformats.org/drawingml/2006/main">
          <a:off x="3416812" y="3952581"/>
          <a:ext cx="214741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04E45-D4C9-4597-91E6-E4799F69710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2886C-07D0-43F4-A9EE-A6EC1A71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0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48ACCE-A46D-4B22-8029-82950C869EB6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6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ACCE-A46D-4B22-8029-82950C869EB6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2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48ACCE-A46D-4B22-8029-82950C869EB6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6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ACCE-A46D-4B22-8029-82950C869EB6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8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48ACCE-A46D-4B22-8029-82950C869EB6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8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ACCE-A46D-4B22-8029-82950C869EB6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0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ACCE-A46D-4B22-8029-82950C869EB6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2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ACCE-A46D-4B22-8029-82950C869EB6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9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ACCE-A46D-4B22-8029-82950C869EB6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5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48ACCE-A46D-4B22-8029-82950C869EB6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5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ACCE-A46D-4B22-8029-82950C869EB6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0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848ACCE-A46D-4B22-8029-82950C869EB6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938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-659" r="-1" b="26852"/>
          <a:stretch/>
        </p:blipFill>
        <p:spPr>
          <a:xfrm>
            <a:off x="1480457" y="2081348"/>
            <a:ext cx="10528662" cy="4776651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6" name="Picture 2" descr="http://900igr.net/datas/istorija/Revoljutsionnoe-narodnichestvo/0012-012-Spasibo-za-vnimani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01"/>
          <a:stretch/>
        </p:blipFill>
        <p:spPr bwMode="auto">
          <a:xfrm>
            <a:off x="0" y="-1"/>
            <a:ext cx="16214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1410" y="281414"/>
            <a:ext cx="8381421" cy="3054813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anose="02000505000000020004" pitchFamily="2" charset="0"/>
              </a:rPr>
              <a:t>об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anose="02000505000000020004" pitchFamily="2" charset="0"/>
              </a:rPr>
              <a:t>исполнении бюджета муниципального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anose="02000505000000020004" pitchFamily="2" charset="0"/>
              </a:rPr>
            </a:b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anose="02000505000000020004" pitchFamily="2" charset="0"/>
              </a:rPr>
              <a:t>образования городское поселение Андра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anose="02000505000000020004" pitchFamily="2" charset="0"/>
              </a:rPr>
            </a:b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anose="02000505000000020004" pitchFamily="2" charset="0"/>
              </a:rPr>
              <a:t>за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anose="02000505000000020004" pitchFamily="2" charset="0"/>
              </a:rPr>
              <a:t>2018 год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tka Display" panose="02000505000000020004" pitchFamily="2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364" y="635726"/>
            <a:ext cx="1786755" cy="220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3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874377"/>
            <a:ext cx="11029616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 </a:t>
            </a:r>
            <a:r>
              <a:rPr lang="ru-RU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«Жилищно-коммунальное хозяйство</a:t>
            </a:r>
            <a:r>
              <a:rPr lang="ru-RU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(удельный вес)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54379" y="1888177"/>
          <a:ext cx="11456428" cy="511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920504"/>
              </p:ext>
            </p:extLst>
          </p:nvPr>
        </p:nvGraphicFramePr>
        <p:xfrm>
          <a:off x="581192" y="1888177"/>
          <a:ext cx="11277728" cy="475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466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00" y="2577449"/>
            <a:ext cx="6335689" cy="4280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0600 «Охрана окружающей среды»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3946" y="1995830"/>
            <a:ext cx="10330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0605 «Другие вопросы в области охраны окружающей среды»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6262" y="2631778"/>
            <a:ext cx="6665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2,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04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43756" y="3428136"/>
            <a:ext cx="42358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 осуществление отдельных государственных полномочий Ханты-Мансийского автономного округа - Югры в сфере обращения с твердыми коммунальными отходами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684212"/>
            <a:ext cx="5857315" cy="979595"/>
          </a:xfrm>
        </p:spPr>
        <p:txBody>
          <a:bodyPr/>
          <a:lstStyle/>
          <a:p>
            <a:endParaRPr lang="ru-RU" sz="24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0800 «Культура, кинематография»</a:t>
            </a:r>
            <a:r>
              <a:rPr lang="ru-RU" sz="2400" u="sng" dirty="0" smtClean="0"/>
              <a:t> 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1" y="729658"/>
            <a:ext cx="5087073" cy="55337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709" y="2914903"/>
            <a:ext cx="5393100" cy="29349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590" y="19134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0801 «Культура»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574590" y="629426"/>
            <a:ext cx="4785802" cy="979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1100 «Физическая культура и спорт»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7709" y="1915195"/>
            <a:ext cx="5529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1101 «Физическая культура»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886038016"/>
              </p:ext>
            </p:extLst>
          </p:nvPr>
        </p:nvGraphicFramePr>
        <p:xfrm>
          <a:off x="133192" y="2282739"/>
          <a:ext cx="6211047" cy="4202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218493" y="5336579"/>
            <a:ext cx="181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9 879,4 тыс.руб.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0069" y="6028605"/>
            <a:ext cx="181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317,1 тыс.руб.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143817648"/>
              </p:ext>
            </p:extLst>
          </p:nvPr>
        </p:nvGraphicFramePr>
        <p:xfrm>
          <a:off x="6138307" y="2239934"/>
          <a:ext cx="5946856" cy="437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541443" y="2245274"/>
            <a:ext cx="194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4 066 тыс.руб. (99,88%)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7562" y="4801509"/>
            <a:ext cx="194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4,9 тыс.руб. (0,12%)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50547"/>
              </p:ext>
            </p:extLst>
          </p:nvPr>
        </p:nvGraphicFramePr>
        <p:xfrm>
          <a:off x="149003" y="223609"/>
          <a:ext cx="11870171" cy="6026776"/>
        </p:xfrm>
        <a:graphic>
          <a:graphicData uri="http://schemas.openxmlformats.org/drawingml/2006/table">
            <a:tbl>
              <a:tblPr/>
              <a:tblGrid>
                <a:gridCol w="4875484"/>
                <a:gridCol w="1065228"/>
                <a:gridCol w="1018095"/>
                <a:gridCol w="927056"/>
                <a:gridCol w="815778"/>
                <a:gridCol w="815778"/>
                <a:gridCol w="815778"/>
                <a:gridCol w="768487"/>
                <a:gridCol w="768487"/>
              </a:tblGrid>
              <a:tr h="19399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субвенций (субсидий)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средств, </a:t>
                      </a:r>
                      <a:r>
                        <a:rPr lang="ru-RU" sz="10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000" b="1" i="0" u="none" strike="noStrike" dirty="0">
                        <a:solidFill>
                          <a:srgbClr val="3F3F3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 бюджета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окружного бюджета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района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поселения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кассовые расходы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кассовые расходы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кассовые расходы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кассовые расходы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3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«Культура в муниципальном образовании Октябрьский район»,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«Совершенствование системы управления в сфере культуры и архивного дела».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Основное мероприятие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«Реализация единой государственной политики в сфере культуры и архивного дела»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1 454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1 454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195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«Развитие физической культуры и спорта на территории Октябрьского района на 2018-2020 годы и на плановый период до 2025 года»,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 «Развитие массовой физической культуры и спорта, спортивной инфраструктуры, пропаганда здорового образа жизни».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Основное мероприятие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«Мероприятия, направленные на развитие массовой физической культуры и спорта»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108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«Экологическая безопасность в муниципальном образовании Октябрьский район».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Основное мероприятие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«Улучшение экологической ситуации на территории Октябрьского района»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0132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«Жилищно-коммунальный комплекс и городская среда в муниципальном образовании Октябрьский район»,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Основное мероприятие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"Увеличение количество благоустроенных дворовых территорий и мест общего пользования" 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Проведение мероприятий по благоустройству дворовых территорий и мест общего пользования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540 000,05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540 000,05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1 259 999,95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1 259 999,95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1 613 626,67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1 613 626,67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86 373,33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86 373,33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597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Основное мероприятие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"Увеличение количество благоустроенных дворовых территорий и мест общего пользования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" Расходы на благоустройство территорий муниципальных образований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384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720151"/>
              </p:ext>
            </p:extLst>
          </p:nvPr>
        </p:nvGraphicFramePr>
        <p:xfrm>
          <a:off x="88637" y="149312"/>
          <a:ext cx="11968243" cy="6201721"/>
        </p:xfrm>
        <a:graphic>
          <a:graphicData uri="http://schemas.openxmlformats.org/drawingml/2006/table">
            <a:tbl>
              <a:tblPr/>
              <a:tblGrid>
                <a:gridCol w="4671899"/>
                <a:gridCol w="1112363"/>
                <a:gridCol w="1081984"/>
                <a:gridCol w="1084771"/>
                <a:gridCol w="822518"/>
                <a:gridCol w="822518"/>
                <a:gridCol w="822518"/>
                <a:gridCol w="774836"/>
                <a:gridCol w="774836"/>
              </a:tblGrid>
              <a:tr h="268980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</a:rPr>
                        <a:t>Наименование субвенций (субсидий)</a:t>
                      </a:r>
                      <a:endParaRPr lang="ru-RU" sz="12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 счет средств, </a:t>
                      </a: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руб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федерального бюджета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окружного бюджета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бюджета района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бюджета поселения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кассовые расходы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кассовые расходы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кассовые расходы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кассовые расходы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370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транспортной системы муниципального образования Октябрьский район на 2018-2020 годы и на плановый период до 2025 года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», подпрограмма «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». Основное мероприятие «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мероприятий в рамках дорожной деятельности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389 100,00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389 100,00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20 478,95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20 478,95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61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Безопасность жизнедеятельности в муниципальном образовании Октябрьский район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». Основное мероприятие «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рисков и смягчение последствий чрезвычайных ситуаций природного и техногенного характера на территории Октябрьского района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4 500,00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4 500,00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98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 программа "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 муниципальной  собственностью Октябрьского района на 2018 – 2020 годы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на плановый период до 2025 года" Основное  мероприятие "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 землеустроительных   работ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96 000,00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91 200,00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872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 программа "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Улучшение условий и охраны  труда, развитие социально партнерства и содействие  занятости  населения в муниципальном образовании Октябрьский  район на 2018-2020 годы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 на плановый  период  до 2025 года", Подпрограмма "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Содействие трудоустройству граждан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108 270,70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108 270,70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255 459,80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255 459,80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 бюджетам муниципальных образований на осуществление полномочий по первичному воинскому учету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территориях,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где отсутствуют военные комиссариаты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152 387,00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152 387,00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6" marR="7266" marT="7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716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259" y="2495399"/>
            <a:ext cx="11762071" cy="330863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 prstMaterial="dkEdge"/>
        </p:spPr>
        <p:txBody>
          <a:bodyPr>
            <a:noAutofit/>
          </a:bodyPr>
          <a:lstStyle/>
          <a:p>
            <a:pPr algn="ctr"/>
            <a:r>
              <a:rPr lang="ru-RU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Спасибо за внимание!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8139" y="5621153"/>
            <a:ext cx="9613861" cy="1316063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ru-RU" sz="4800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900igr.net/datas/istorija/Revoljutsionnoe-narodnichestvo/0012-012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9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966" y="440424"/>
            <a:ext cx="10732626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осуществлялось на основании решения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19.12.2017 №55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муниципального образования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 Андра на 2018 год и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 годов», с учетом внесенных изменений в бюджет в течение текущего финансового года.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881" y="659101"/>
            <a:ext cx="881063" cy="10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318324"/>
              </p:ext>
            </p:extLst>
          </p:nvPr>
        </p:nvGraphicFramePr>
        <p:xfrm>
          <a:off x="2569379" y="2413535"/>
          <a:ext cx="9100457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502764"/>
              </p:ext>
            </p:extLst>
          </p:nvPr>
        </p:nvGraphicFramePr>
        <p:xfrm>
          <a:off x="452846" y="1889761"/>
          <a:ext cx="11345098" cy="484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847316"/>
              </p:ext>
            </p:extLst>
          </p:nvPr>
        </p:nvGraphicFramePr>
        <p:xfrm>
          <a:off x="452846" y="1889761"/>
          <a:ext cx="10835170" cy="484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624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365" y="440423"/>
            <a:ext cx="10728189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поступлении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Андра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год, тыс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(удельный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вес)</a:t>
            </a: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404" y="659100"/>
            <a:ext cx="881063" cy="10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318324"/>
              </p:ext>
            </p:extLst>
          </p:nvPr>
        </p:nvGraphicFramePr>
        <p:xfrm>
          <a:off x="2569379" y="2413535"/>
          <a:ext cx="9100457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548969"/>
              </p:ext>
            </p:extLst>
          </p:nvPr>
        </p:nvGraphicFramePr>
        <p:xfrm>
          <a:off x="183188" y="2001427"/>
          <a:ext cx="11597054" cy="471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65638" y="2967334"/>
            <a:ext cx="6708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0930" y="3952073"/>
            <a:ext cx="2625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4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37088" y="1913676"/>
            <a:ext cx="51376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ru-RU" sz="32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963, 93 (43,13%)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298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136" y="440424"/>
            <a:ext cx="10732169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поступлении 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Андра за 2018 год, тыс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(удельный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вес)</a:t>
            </a: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157" y="659101"/>
            <a:ext cx="881063" cy="10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318324"/>
              </p:ext>
            </p:extLst>
          </p:nvPr>
        </p:nvGraphicFramePr>
        <p:xfrm>
          <a:off x="2569379" y="2413535"/>
          <a:ext cx="9100457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91789"/>
              </p:ext>
            </p:extLst>
          </p:nvPr>
        </p:nvGraphicFramePr>
        <p:xfrm>
          <a:off x="575285" y="1964424"/>
          <a:ext cx="11328935" cy="50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96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135" y="495768"/>
            <a:ext cx="10590021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поступлениях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бюджет городского поселения Андра за 2018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</a:t>
            </a: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773" y="659101"/>
            <a:ext cx="881063" cy="10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318324"/>
              </p:ext>
            </p:extLst>
          </p:nvPr>
        </p:nvGraphicFramePr>
        <p:xfrm>
          <a:off x="2569379" y="2413535"/>
          <a:ext cx="9100457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529283"/>
              </p:ext>
            </p:extLst>
          </p:nvPr>
        </p:nvGraphicFramePr>
        <p:xfrm>
          <a:off x="103695" y="1745746"/>
          <a:ext cx="11566141" cy="491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367855" y="53965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Возврат </a:t>
            </a:r>
            <a:r>
              <a:rPr lang="ru-RU" b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прочих остатков субсидий, </a:t>
            </a:r>
            <a:endParaRPr lang="ru-RU" b="1" spc="-4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субвенций </a:t>
            </a:r>
            <a:r>
              <a:rPr lang="ru-RU" b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иных межбюджетных трансфертов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00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76" y="656398"/>
            <a:ext cx="881063" cy="10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 bwMode="auto">
          <a:xfrm>
            <a:off x="353476" y="473915"/>
            <a:ext cx="11345863" cy="145161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ru-RU" altLang="ru-RU" sz="4400" b="1" dirty="0" smtClean="0">
                <a:solidFill>
                  <a:srgbClr val="FFFF00"/>
                </a:solidFill>
                <a:latin typeface="Book Antiqua" panose="02040602050305030304" pitchFamily="18" charset="0"/>
                <a:ea typeface="+mn-ea"/>
                <a:cs typeface="+mn-cs"/>
              </a:rPr>
              <a:t>Фактическое исполнение </a:t>
            </a:r>
            <a:r>
              <a:rPr lang="ru-RU" altLang="ru-RU" sz="4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расходной части </a:t>
            </a:r>
            <a:r>
              <a:rPr lang="ru-RU" altLang="ru-RU" sz="4400" b="1" dirty="0" smtClean="0">
                <a:solidFill>
                  <a:srgbClr val="FFFF00"/>
                </a:solidFill>
                <a:latin typeface="Book Antiqua" panose="02040602050305030304" pitchFamily="18" charset="0"/>
                <a:ea typeface="+mn-ea"/>
                <a:cs typeface="+mn-cs"/>
              </a:rPr>
              <a:t>бюджетной сметы за 2018 год </a:t>
            </a:r>
            <a:endParaRPr lang="ru-RU" altLang="ru-RU" sz="4400" b="1" dirty="0">
              <a:solidFill>
                <a:srgbClr val="FFFF0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94267" y="2268265"/>
            <a:ext cx="11758367" cy="443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ts val="1800"/>
              </a:spcBef>
              <a:spcAft>
                <a:spcPts val="1800"/>
              </a:spcAft>
              <a:buSzTx/>
              <a:buNone/>
            </a:pPr>
            <a:r>
              <a:rPr lang="ru-RU" altLang="ru-RU" sz="4800" b="1" dirty="0" smtClean="0">
                <a:solidFill>
                  <a:srgbClr val="595959"/>
                </a:solidFill>
                <a:latin typeface="Century Gothic" panose="020B0502020202020204" pitchFamily="34" charset="0"/>
              </a:rPr>
              <a:t>составило </a:t>
            </a:r>
            <a:r>
              <a:rPr lang="ru-RU" altLang="ru-RU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39 207, 39 </a:t>
            </a:r>
            <a:r>
              <a:rPr lang="ru-RU" altLang="ru-RU" sz="4800" b="1" dirty="0" smtClean="0">
                <a:solidFill>
                  <a:srgbClr val="595959"/>
                </a:solidFill>
                <a:latin typeface="Century Gothic" panose="020B0502020202020204" pitchFamily="34" charset="0"/>
              </a:rPr>
              <a:t> тыс.руб. 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  <a:buSzTx/>
              <a:buNone/>
            </a:pPr>
            <a:r>
              <a:rPr lang="ru-RU" altLang="ru-RU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95,2 </a:t>
            </a:r>
            <a:r>
              <a:rPr lang="ru-RU" alt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  <a:endParaRPr lang="ru-RU" altLang="ru-RU" sz="48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1000"/>
              </a:spcBef>
              <a:spcAft>
                <a:spcPct val="0"/>
              </a:spcAft>
              <a:buSzTx/>
              <a:buNone/>
            </a:pPr>
            <a:r>
              <a:rPr lang="ru-RU" alt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при уточненном плане  </a:t>
            </a:r>
          </a:p>
          <a:p>
            <a:pPr algn="ctr">
              <a:spcBef>
                <a:spcPts val="1000"/>
              </a:spcBef>
              <a:spcAft>
                <a:spcPct val="0"/>
              </a:spcAft>
              <a:buSzTx/>
              <a:buNone/>
            </a:pPr>
            <a:r>
              <a:rPr lang="ru-RU" altLang="ru-RU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41 203,3 </a:t>
            </a:r>
            <a:r>
              <a:rPr lang="ru-RU" alt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тыс. руб.</a:t>
            </a:r>
            <a:endParaRPr lang="ru-RU" altLang="ru-RU" sz="4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3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805851"/>
            <a:ext cx="11029616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 «Общегосударственные вопросы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(удельный вес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071732"/>
              </p:ext>
            </p:extLst>
          </p:nvPr>
        </p:nvGraphicFramePr>
        <p:xfrm>
          <a:off x="154379" y="1888177"/>
          <a:ext cx="11456428" cy="511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225160"/>
              </p:ext>
            </p:extLst>
          </p:nvPr>
        </p:nvGraphicFramePr>
        <p:xfrm>
          <a:off x="581192" y="1888177"/>
          <a:ext cx="11277728" cy="475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604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590" y="785069"/>
            <a:ext cx="5466332" cy="1146633"/>
          </a:xfrm>
        </p:spPr>
        <p:txBody>
          <a:bodyPr/>
          <a:lstStyle/>
          <a:p>
            <a:endParaRPr lang="ru-RU" sz="24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 «Национальная оборона</a:t>
            </a:r>
            <a:r>
              <a:rPr lang="ru-RU" sz="24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u="sng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1" y="729658"/>
            <a:ext cx="5087073" cy="55337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709" y="2914903"/>
            <a:ext cx="5393100" cy="29349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590" y="19322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0203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Мобилизационная и вневойсковая подготовка»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144477" y="684212"/>
            <a:ext cx="5466332" cy="11466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0300 «Национальная безопасность и правоохранительная деятельность»</a:t>
            </a:r>
            <a:r>
              <a:rPr lang="ru-RU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1732" y="1825408"/>
            <a:ext cx="6243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0309 </a:t>
            </a: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 природного и техногенного характера, гражданская оборона»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700253686"/>
              </p:ext>
            </p:extLst>
          </p:nvPr>
        </p:nvGraphicFramePr>
        <p:xfrm>
          <a:off x="1691040" y="2871292"/>
          <a:ext cx="8781384" cy="405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873656" y="6297105"/>
            <a:ext cx="357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Кассовое исполнение, тыс.руб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375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«Национальная экономика</a:t>
            </a:r>
            <a:r>
              <a:rPr lang="ru-RU" b="1" dirty="0" smtClean="0">
                <a:solidFill>
                  <a:srgbClr val="FFFF00"/>
                </a:solidFill>
              </a:rPr>
              <a:t>»,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(удельный вес)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5135" y="-2384981"/>
            <a:ext cx="2349471" cy="18282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429895"/>
              </p:ext>
            </p:extLst>
          </p:nvPr>
        </p:nvGraphicFramePr>
        <p:xfrm>
          <a:off x="446201" y="2328699"/>
          <a:ext cx="11164607" cy="427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22317" y="1867034"/>
            <a:ext cx="2134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2 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748,28 (7%)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45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3151</TotalTime>
  <Words>992</Words>
  <Application>Microsoft Office PowerPoint</Application>
  <PresentationFormat>Широкоэкранный</PresentationFormat>
  <Paragraphs>262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Book Antiqua</vt:lpstr>
      <vt:lpstr>Calibri</vt:lpstr>
      <vt:lpstr>Century Gothic</vt:lpstr>
      <vt:lpstr>Corbel</vt:lpstr>
      <vt:lpstr>Gill Sans MT</vt:lpstr>
      <vt:lpstr>Sitka Display</vt:lpstr>
      <vt:lpstr>Times New Roman</vt:lpstr>
      <vt:lpstr>Wingdings 2</vt:lpstr>
      <vt:lpstr>Дивиденд</vt:lpstr>
      <vt:lpstr>об исполнении бюджета муниципального образования городское поселение Андра за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0100 «Общегосударственные вопросы»  тыс. руб. (удельный вес)</vt:lpstr>
      <vt:lpstr> </vt:lpstr>
      <vt:lpstr>Раздел 0400 «Национальная экономика», тыс. руб. (удельный вес)</vt:lpstr>
      <vt:lpstr>Раздел 0500 «Жилищно-коммунальное хозяйство»  тыс. руб. (удельный вес) </vt:lpstr>
      <vt:lpstr>Раздел 0600 «Охрана окружающей среды»  </vt:lpstr>
      <vt:lpstr> 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муниципального образования городское поселение Андра на 2016 год</dc:title>
  <dc:creator>Buh1</dc:creator>
  <cp:lastModifiedBy>Buh1</cp:lastModifiedBy>
  <cp:revision>209</cp:revision>
  <cp:lastPrinted>2015-11-24T07:34:08Z</cp:lastPrinted>
  <dcterms:created xsi:type="dcterms:W3CDTF">2015-11-23T09:49:08Z</dcterms:created>
  <dcterms:modified xsi:type="dcterms:W3CDTF">2019-04-19T04:13:31Z</dcterms:modified>
</cp:coreProperties>
</file>