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1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drawings/drawing1.xml" ContentType="application/vnd.openxmlformats-officedocument.drawingml.chartshapes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51" r:id="rId1"/>
  </p:sldMasterIdLst>
  <p:notesMasterIdLst>
    <p:notesMasterId r:id="rId20"/>
  </p:notesMasterIdLst>
  <p:sldIdLst>
    <p:sldId id="298" r:id="rId2"/>
    <p:sldId id="256" r:id="rId3"/>
    <p:sldId id="295" r:id="rId4"/>
    <p:sldId id="294" r:id="rId5"/>
    <p:sldId id="296" r:id="rId6"/>
    <p:sldId id="288" r:id="rId7"/>
    <p:sldId id="274" r:id="rId8"/>
    <p:sldId id="291" r:id="rId9"/>
    <p:sldId id="262" r:id="rId10"/>
    <p:sldId id="283" r:id="rId11"/>
    <p:sldId id="263" r:id="rId12"/>
    <p:sldId id="265" r:id="rId13"/>
    <p:sldId id="267" r:id="rId14"/>
    <p:sldId id="292" r:id="rId15"/>
    <p:sldId id="281" r:id="rId16"/>
    <p:sldId id="297" r:id="rId17"/>
    <p:sldId id="293" r:id="rId18"/>
    <p:sldId id="269" r:id="rId19"/>
  </p:sldIdLst>
  <p:sldSz cx="12192000" cy="6858000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6.xml"/><Relationship Id="rId1" Type="http://schemas.microsoft.com/office/2011/relationships/chartStyle" Target="style6.xml"/><Relationship Id="rId4" Type="http://schemas.openxmlformats.org/officeDocument/2006/relationships/chartUserShapes" Target="../drawings/drawing1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solidFill>
          <a:schemeClr val="bg2">
            <a:lumMod val="75000"/>
            <a:alpha val="27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2.7910686243558976E-2"/>
          <c:y val="3.4591194968553458E-2"/>
          <c:w val="0.96929824513208518"/>
          <c:h val="0.56198137968602979"/>
        </c:manualLayout>
      </c:layout>
      <c:bar3DChart>
        <c:barDir val="col"/>
        <c:grouping val="clustered"/>
        <c:varyColors val="0"/>
        <c:ser>
          <c:idx val="0"/>
          <c:order val="0"/>
          <c:spPr>
            <a:solidFill>
              <a:schemeClr val="accent1">
                <a:alpha val="88000"/>
              </a:schemeClr>
            </a:solidFill>
            <a:ln>
              <a:solidFill>
                <a:schemeClr val="accent1">
                  <a:lumMod val="50000"/>
                </a:schemeClr>
              </a:solidFill>
            </a:ln>
            <a:effectLst/>
            <a:scene3d>
              <a:camera prst="orthographicFront"/>
              <a:lightRig rig="threePt" dir="t"/>
            </a:scene3d>
            <a:sp3d prstMaterial="flat">
              <a:contourClr>
                <a:schemeClr val="accent1">
                  <a:lumMod val="50000"/>
                </a:schemeClr>
              </a:contourClr>
            </a:sp3d>
          </c:spPr>
          <c:invertIfNegative val="0"/>
          <c:dPt>
            <c:idx val="0"/>
            <c:invertIfNegative val="0"/>
            <c:bubble3D val="0"/>
            <c:spPr>
              <a:solidFill>
                <a:schemeClr val="accent3">
                  <a:lumMod val="60000"/>
                  <a:lumOff val="40000"/>
                </a:schemeClr>
              </a:solidFill>
              <a:ln>
                <a:solidFill>
                  <a:schemeClr val="accent1">
                    <a:lumMod val="50000"/>
                  </a:schemeClr>
                </a:solidFill>
              </a:ln>
              <a:effectLst/>
              <a:scene3d>
                <a:camera prst="orthographicFront"/>
                <a:lightRig rig="threePt" dir="t"/>
              </a:scene3d>
              <a:sp3d prstMaterial="flat">
                <a:contourClr>
                  <a:schemeClr val="accent1">
                    <a:lumMod val="50000"/>
                  </a:schemeClr>
                </a:contourClr>
              </a:sp3d>
            </c:spPr>
          </c:dPt>
          <c:dPt>
            <c:idx val="1"/>
            <c:invertIfNegative val="0"/>
            <c:bubble3D val="0"/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accent1">
                    <a:lumMod val="50000"/>
                  </a:schemeClr>
                </a:solidFill>
              </a:ln>
              <a:effectLst/>
              <a:scene3d>
                <a:camera prst="orthographicFront"/>
                <a:lightRig rig="threePt" dir="t"/>
              </a:scene3d>
              <a:sp3d prstMaterial="flat">
                <a:contourClr>
                  <a:schemeClr val="accent1">
                    <a:lumMod val="50000"/>
                  </a:schemeClr>
                </a:contourClr>
              </a:sp3d>
            </c:spPr>
          </c:dPt>
          <c:dPt>
            <c:idx val="3"/>
            <c:invertIfNegative val="0"/>
            <c:bubble3D val="0"/>
            <c:spPr>
              <a:solidFill>
                <a:schemeClr val="accent5">
                  <a:lumMod val="75000"/>
                </a:schemeClr>
              </a:solidFill>
              <a:ln>
                <a:solidFill>
                  <a:schemeClr val="accent1">
                    <a:lumMod val="50000"/>
                  </a:schemeClr>
                </a:solidFill>
              </a:ln>
              <a:effectLst/>
              <a:scene3d>
                <a:camera prst="orthographicFront"/>
                <a:lightRig rig="threePt" dir="t"/>
              </a:scene3d>
              <a:sp3d prstMaterial="flat">
                <a:contourClr>
                  <a:schemeClr val="accent1">
                    <a:lumMod val="50000"/>
                  </a:schemeClr>
                </a:contourClr>
              </a:sp3d>
            </c:spPr>
          </c:dPt>
          <c:dLbls>
            <c:dLbl>
              <c:idx val="0"/>
              <c:layout>
                <c:manualLayout>
                  <c:x val="3.349282349227075E-2"/>
                  <c:y val="0.1006289308176100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3.6283892116626672E-2"/>
                  <c:y val="0.1540880503144653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2.9306220555736926E-2"/>
                  <c:y val="0.2012578616352200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3.209728918009272E-2"/>
                  <c:y val="0.2798742138364779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solidFill>
                <a:schemeClr val="accent1">
                  <a:alpha val="30000"/>
                </a:schemeClr>
              </a:solidFill>
              <a:ln>
                <a:solidFill>
                  <a:schemeClr val="lt1">
                    <a:alpha val="50000"/>
                  </a:schemeClr>
                </a:solidFill>
                <a:round/>
              </a:ln>
              <a:effectLst>
                <a:outerShdw blurRad="63500" dist="889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lt1">
                          <a:lumMod val="50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Лист1!$A$21:$D$21</c:f>
              <c:strCache>
                <c:ptCount val="4"/>
                <c:pt idx="0">
                  <c:v>2017 год (РСД от 10.11.2017 № 45)</c:v>
                </c:pt>
                <c:pt idx="1">
                  <c:v>Проект 2018 ГОД</c:v>
                </c:pt>
                <c:pt idx="2">
                  <c:v>Проект 2019 ГОД</c:v>
                </c:pt>
                <c:pt idx="3">
                  <c:v>Проект 2020 ГОД</c:v>
                </c:pt>
              </c:strCache>
            </c:strRef>
          </c:cat>
          <c:val>
            <c:numRef>
              <c:f>Лист1!$A$22:$D$22</c:f>
              <c:numCache>
                <c:formatCode>#,##0.00</c:formatCode>
                <c:ptCount val="4"/>
                <c:pt idx="0">
                  <c:v>36897.199999999997</c:v>
                </c:pt>
                <c:pt idx="1">
                  <c:v>31789.8</c:v>
                </c:pt>
                <c:pt idx="2">
                  <c:v>27587.9</c:v>
                </c:pt>
                <c:pt idx="3">
                  <c:v>27600</c:v>
                </c:pt>
              </c:numCache>
            </c:numRef>
          </c:val>
          <c:shape val="cylinder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84"/>
        <c:gapDepth val="53"/>
        <c:shape val="box"/>
        <c:axId val="776366856"/>
        <c:axId val="119027088"/>
        <c:axId val="0"/>
      </c:bar3DChart>
      <c:catAx>
        <c:axId val="7763668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19027088"/>
        <c:crosses val="autoZero"/>
        <c:auto val="1"/>
        <c:lblAlgn val="ctr"/>
        <c:lblOffset val="100"/>
        <c:noMultiLvlLbl val="0"/>
      </c:catAx>
      <c:valAx>
        <c:axId val="119027088"/>
        <c:scaling>
          <c:orientation val="minMax"/>
        </c:scaling>
        <c:delete val="1"/>
        <c:axPos val="r"/>
        <c:numFmt formatCode="#,##0.00" sourceLinked="1"/>
        <c:majorTickMark val="out"/>
        <c:minorTickMark val="none"/>
        <c:tickLblPos val="nextTo"/>
        <c:crossAx val="776366856"/>
        <c:crosses val="max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6350" cap="flat" cmpd="sng" algn="ctr">
      <a:noFill/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ru-RU" dirty="0" smtClean="0">
                <a:solidFill>
                  <a:schemeClr val="tx1"/>
                </a:solidFill>
              </a:rPr>
              <a:t>Подведомственное учреждение МКУК «КДЦ «Лидер»</a:t>
            </a:r>
            <a:r>
              <a:rPr lang="ru-RU" baseline="0" dirty="0" smtClean="0">
                <a:solidFill>
                  <a:schemeClr val="tx1"/>
                </a:solidFill>
              </a:rPr>
              <a:t> </a:t>
            </a:r>
            <a:endParaRPr lang="ru-RU" dirty="0">
              <a:solidFill>
                <a:schemeClr val="tx1"/>
              </a:solidFill>
            </a:endParaRP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4">
                <a:alpha val="85000"/>
              </a:schemeClr>
            </a:solidFill>
            <a:ln>
              <a:noFill/>
            </a:ln>
            <a:effectLst>
              <a:innerShdw dist="12700" dir="16200000">
                <a:schemeClr val="lt1"/>
              </a:innerShdw>
            </a:effectLst>
            <a:sp3d/>
          </c:spPr>
          <c:invertIfNegative val="0"/>
          <c:dLbls>
            <c:dLbl>
              <c:idx val="1"/>
              <c:spPr>
                <a:solidFill>
                  <a:schemeClr val="accent1">
                    <a:lumMod val="50000"/>
                  </a:schemeClr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</c:extLst>
            </c:dLbl>
            <c:spPr>
              <a:solidFill>
                <a:schemeClr val="accent1">
                  <a:lumMod val="50000"/>
                </a:schemeClr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Лист1!$A$92:$D$92</c:f>
              <c:strCache>
                <c:ptCount val="4"/>
                <c:pt idx="0">
                  <c:v>2017 год (РСД от 10.11.2017 № 45)</c:v>
                </c:pt>
                <c:pt idx="1">
                  <c:v>2018г.</c:v>
                </c:pt>
                <c:pt idx="2">
                  <c:v>2019г.</c:v>
                </c:pt>
                <c:pt idx="3">
                  <c:v>2020г.</c:v>
                </c:pt>
              </c:strCache>
            </c:strRef>
          </c:cat>
          <c:val>
            <c:numRef>
              <c:f>Лист1!$A$93:$D$93</c:f>
              <c:numCache>
                <c:formatCode>0.00</c:formatCode>
                <c:ptCount val="4"/>
                <c:pt idx="0" formatCode="General">
                  <c:v>9897.2999999999993</c:v>
                </c:pt>
                <c:pt idx="1">
                  <c:v>13038</c:v>
                </c:pt>
                <c:pt idx="2">
                  <c:v>9349</c:v>
                </c:pt>
                <c:pt idx="3">
                  <c:v>9349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771570800"/>
        <c:axId val="618090320"/>
      </c:barChart>
      <c:catAx>
        <c:axId val="7715708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cap="all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618090320"/>
        <c:crosses val="autoZero"/>
        <c:auto val="1"/>
        <c:lblAlgn val="ctr"/>
        <c:lblOffset val="100"/>
        <c:noMultiLvlLbl val="0"/>
      </c:catAx>
      <c:valAx>
        <c:axId val="618090320"/>
        <c:scaling>
          <c:orientation val="minMax"/>
        </c:scaling>
        <c:delete val="0"/>
        <c:axPos val="l"/>
        <c:majorGridlines>
          <c:spPr>
            <a:ln w="6350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771570800"/>
        <c:crosses val="autoZero"/>
        <c:crossBetween val="between"/>
      </c:valAx>
      <c:spPr>
        <a:noFill/>
        <a:ln>
          <a:noFill/>
        </a:ln>
        <a:effectLst/>
        <a:sp3d/>
      </c:spPr>
    </c:plotArea>
    <c:plotVisOnly val="1"/>
    <c:dispBlanksAs val="zero"/>
    <c:showDLblsOverMax val="0"/>
  </c:chart>
  <c:spPr>
    <a:noFill/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Подведомственное учреждение МКУК «КДЦ «Лидер»</a:t>
            </a:r>
            <a:r>
              <a:rPr lang="ru-RU" baseline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4">
                <a:alpha val="85000"/>
              </a:schemeClr>
            </a:solidFill>
            <a:ln>
              <a:noFill/>
            </a:ln>
            <a:effectLst>
              <a:innerShdw dist="12700" dir="16200000">
                <a:schemeClr val="lt1"/>
              </a:innerShdw>
            </a:effectLst>
            <a:sp3d/>
          </c:spPr>
          <c:invertIfNegative val="0"/>
          <c:dLbls>
            <c:dLbl>
              <c:idx val="1"/>
              <c:spPr>
                <a:solidFill>
                  <a:schemeClr val="accent1">
                    <a:lumMod val="50000"/>
                  </a:schemeClr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</c:extLst>
            </c:dLbl>
            <c:spPr>
              <a:solidFill>
                <a:schemeClr val="accent1">
                  <a:lumMod val="50000"/>
                </a:schemeClr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Лист1!$A$92:$D$92</c:f>
              <c:strCache>
                <c:ptCount val="4"/>
                <c:pt idx="0">
                  <c:v>2017 год (РСД от 10.11.2017 № 45)</c:v>
                </c:pt>
                <c:pt idx="1">
                  <c:v>2018г.</c:v>
                </c:pt>
                <c:pt idx="2">
                  <c:v>2019г.</c:v>
                </c:pt>
                <c:pt idx="3">
                  <c:v>2020г.</c:v>
                </c:pt>
              </c:strCache>
            </c:strRef>
          </c:cat>
          <c:val>
            <c:numRef>
              <c:f>Лист1!$A$93:$D$93</c:f>
              <c:numCache>
                <c:formatCode>0.00</c:formatCode>
                <c:ptCount val="4"/>
                <c:pt idx="0" formatCode="General">
                  <c:v>3924.5</c:v>
                </c:pt>
                <c:pt idx="1">
                  <c:v>4066</c:v>
                </c:pt>
                <c:pt idx="2">
                  <c:v>4066</c:v>
                </c:pt>
                <c:pt idx="3">
                  <c:v>4066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618091104"/>
        <c:axId val="618091496"/>
      </c:barChart>
      <c:catAx>
        <c:axId val="6180911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18091496"/>
        <c:crosses val="autoZero"/>
        <c:auto val="1"/>
        <c:lblAlgn val="ctr"/>
        <c:lblOffset val="100"/>
        <c:noMultiLvlLbl val="0"/>
      </c:catAx>
      <c:valAx>
        <c:axId val="618091496"/>
        <c:scaling>
          <c:orientation val="minMax"/>
        </c:scaling>
        <c:delete val="0"/>
        <c:axPos val="l"/>
        <c:majorGridlines>
          <c:spPr>
            <a:ln w="6350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18091104"/>
        <c:crosses val="autoZero"/>
        <c:crossBetween val="between"/>
      </c:valAx>
      <c:spPr>
        <a:noFill/>
        <a:ln>
          <a:noFill/>
        </a:ln>
        <a:effectLst/>
        <a:sp3d/>
      </c:spPr>
    </c:plotArea>
    <c:plotVisOnly val="1"/>
    <c:dispBlanksAs val="zero"/>
    <c:showDLblsOverMax val="0"/>
  </c:chart>
  <c:spPr>
    <a:noFill/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Лист1!$B$52</c:f>
              <c:strCache>
                <c:ptCount val="1"/>
                <c:pt idx="0">
                  <c:v>неналоговые доходы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fld id="{23EA6464-615A-44FF-AF56-C48B52D416EE}" type="VALUE">
                      <a:rPr lang="en-US" smtClean="0"/>
                      <a:pPr/>
                      <a:t>[ЗНАЧЕНИЕ]</a:t>
                    </a:fld>
                    <a:r>
                      <a:rPr lang="en-US" smtClean="0"/>
                      <a:t>%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fld id="{173D8124-99B2-469B-9E39-558376F8CB42}" type="VALUE">
                      <a:rPr lang="en-US" smtClean="0"/>
                      <a:pPr/>
                      <a:t>[ЗНАЧЕНИЕ]</a:t>
                    </a:fld>
                    <a:r>
                      <a:rPr lang="en-US" smtClean="0"/>
                      <a:t>%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fld id="{7624D999-EFA9-4426-A80B-593BB41950BA}" type="VALUE">
                      <a:rPr lang="en-US" smtClean="0"/>
                      <a:pPr/>
                      <a:t>[ЗНАЧЕНИЕ]</a:t>
                    </a:fld>
                    <a:r>
                      <a:rPr lang="en-US" smtClean="0"/>
                      <a:t>%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fld id="{B5F65ECD-9F3A-41E1-925F-5CCFE91CC89D}" type="VALUE">
                      <a:rPr lang="en-US" smtClean="0"/>
                      <a:pPr/>
                      <a:t>[ЗНАЧЕНИЕ]</a:t>
                    </a:fld>
                    <a:r>
                      <a:rPr lang="en-US" smtClean="0"/>
                      <a:t> %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Лист1!$C$51:$F$51</c:f>
              <c:strCache>
                <c:ptCount val="4"/>
                <c:pt idx="0">
                  <c:v>Проект на 2020 год</c:v>
                </c:pt>
                <c:pt idx="1">
                  <c:v>Проект на 2019 год</c:v>
                </c:pt>
                <c:pt idx="2">
                  <c:v>Проект на 2018 год</c:v>
                </c:pt>
                <c:pt idx="3">
                  <c:v>2017 год (РСД от 10.11.2017 № 45)</c:v>
                </c:pt>
              </c:strCache>
            </c:strRef>
          </c:cat>
          <c:val>
            <c:numRef>
              <c:f>Лист1!$C$52:$F$52</c:f>
              <c:numCache>
                <c:formatCode>General</c:formatCode>
                <c:ptCount val="4"/>
                <c:pt idx="0">
                  <c:v>8.8000000000000007</c:v>
                </c:pt>
                <c:pt idx="1">
                  <c:v>8.8000000000000007</c:v>
                </c:pt>
                <c:pt idx="2">
                  <c:v>7.7</c:v>
                </c:pt>
                <c:pt idx="3">
                  <c:v>7.1</c:v>
                </c:pt>
              </c:numCache>
            </c:numRef>
          </c:val>
        </c:ser>
        <c:ser>
          <c:idx val="1"/>
          <c:order val="1"/>
          <c:tx>
            <c:strRef>
              <c:f>Лист1!$B$53</c:f>
              <c:strCache>
                <c:ptCount val="1"/>
                <c:pt idx="0">
                  <c:v>налоговые доходы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fld id="{2BE88FF2-45C6-4CB7-8FFF-335EA67A23ED}" type="VALUE">
                      <a:rPr lang="en-US" smtClean="0"/>
                      <a:pPr/>
                      <a:t>[ЗНАЧЕНИЕ]</a:t>
                    </a:fld>
                    <a:r>
                      <a:rPr lang="en-US" smtClean="0"/>
                      <a:t>%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fld id="{B4E7BF55-0D84-4CC4-A27A-5AE94F1C47C3}" type="VALUE">
                      <a:rPr lang="en-US" smtClean="0"/>
                      <a:pPr/>
                      <a:t>[ЗНАЧЕНИЕ]</a:t>
                    </a:fld>
                    <a:r>
                      <a:rPr lang="en-US" smtClean="0"/>
                      <a:t>%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fld id="{FA81A2FD-B068-44A2-9793-4B9AC1450846}" type="VALUE">
                      <a:rPr lang="en-US" smtClean="0"/>
                      <a:pPr/>
                      <a:t>[ЗНАЧЕНИЕ]</a:t>
                    </a:fld>
                    <a:r>
                      <a:rPr lang="en-US" smtClean="0"/>
                      <a:t>%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fld id="{CB477C3A-9D17-4396-BE10-DB8B561014CB}" type="VALUE">
                      <a:rPr lang="en-US" smtClean="0"/>
                      <a:pPr/>
                      <a:t>[ЗНАЧЕНИЕ]</a:t>
                    </a:fld>
                    <a:r>
                      <a:rPr lang="en-US" smtClean="0"/>
                      <a:t>%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Лист1!$C$51:$F$51</c:f>
              <c:strCache>
                <c:ptCount val="4"/>
                <c:pt idx="0">
                  <c:v>Проект на 2020 год</c:v>
                </c:pt>
                <c:pt idx="1">
                  <c:v>Проект на 2019 год</c:v>
                </c:pt>
                <c:pt idx="2">
                  <c:v>Проект на 2018 год</c:v>
                </c:pt>
                <c:pt idx="3">
                  <c:v>2017 год (РСД от 10.11.2017 № 45)</c:v>
                </c:pt>
              </c:strCache>
            </c:strRef>
          </c:cat>
          <c:val>
            <c:numRef>
              <c:f>Лист1!$C$53:$F$53</c:f>
              <c:numCache>
                <c:formatCode>General</c:formatCode>
                <c:ptCount val="4"/>
                <c:pt idx="0">
                  <c:v>55</c:v>
                </c:pt>
                <c:pt idx="1">
                  <c:v>54.9</c:v>
                </c:pt>
                <c:pt idx="2">
                  <c:v>47.3</c:v>
                </c:pt>
                <c:pt idx="3">
                  <c:v>39.5</c:v>
                </c:pt>
              </c:numCache>
            </c:numRef>
          </c:val>
        </c:ser>
        <c:ser>
          <c:idx val="2"/>
          <c:order val="2"/>
          <c:tx>
            <c:strRef>
              <c:f>Лист1!$B$54</c:f>
              <c:strCache>
                <c:ptCount val="1"/>
                <c:pt idx="0">
                  <c:v>безвозмездные поступления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fld id="{E65C39C3-6801-4D02-AA81-6D2FA1173740}" type="VALUE">
                      <a:rPr lang="en-US" smtClean="0"/>
                      <a:pPr/>
                      <a:t>[ЗНАЧЕНИЕ]</a:t>
                    </a:fld>
                    <a:r>
                      <a:rPr lang="en-US" smtClean="0"/>
                      <a:t>%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fld id="{3E753EA9-2727-4470-89CC-A63D1CEA373E}" type="VALUE">
                      <a:rPr lang="en-US" smtClean="0"/>
                      <a:pPr/>
                      <a:t>[ЗНАЧЕНИЕ]</a:t>
                    </a:fld>
                    <a:r>
                      <a:rPr lang="en-US" smtClean="0"/>
                      <a:t>%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fld id="{491E98F2-BBAE-417F-A531-0AD88B0E2C1E}" type="VALUE">
                      <a:rPr lang="en-US" smtClean="0"/>
                      <a:pPr/>
                      <a:t>[ЗНАЧЕНИЕ]</a:t>
                    </a:fld>
                    <a:r>
                      <a:rPr lang="en-US" smtClean="0"/>
                      <a:t>%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fld id="{2032876A-B54D-42A7-B327-5FE752717EAD}" type="VALUE">
                      <a:rPr lang="en-US" smtClean="0"/>
                      <a:pPr/>
                      <a:t>[ЗНАЧЕНИЕ]</a:t>
                    </a:fld>
                    <a:r>
                      <a:rPr lang="en-US" smtClean="0"/>
                      <a:t>%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Лист1!$C$51:$F$51</c:f>
              <c:strCache>
                <c:ptCount val="4"/>
                <c:pt idx="0">
                  <c:v>Проект на 2020 год</c:v>
                </c:pt>
                <c:pt idx="1">
                  <c:v>Проект на 2019 год</c:v>
                </c:pt>
                <c:pt idx="2">
                  <c:v>Проект на 2018 год</c:v>
                </c:pt>
                <c:pt idx="3">
                  <c:v>2017 год (РСД от 10.11.2017 № 45)</c:v>
                </c:pt>
              </c:strCache>
            </c:strRef>
          </c:cat>
          <c:val>
            <c:numRef>
              <c:f>Лист1!$C$54:$F$54</c:f>
              <c:numCache>
                <c:formatCode>General</c:formatCode>
                <c:ptCount val="4"/>
                <c:pt idx="0">
                  <c:v>36.200000000000003</c:v>
                </c:pt>
                <c:pt idx="1">
                  <c:v>36.299999999999997</c:v>
                </c:pt>
                <c:pt idx="2">
                  <c:v>45</c:v>
                </c:pt>
                <c:pt idx="3">
                  <c:v>53.4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19029048"/>
        <c:axId val="119025520"/>
      </c:barChart>
      <c:catAx>
        <c:axId val="11902904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19025520"/>
        <c:crosses val="autoZero"/>
        <c:auto val="1"/>
        <c:lblAlgn val="ctr"/>
        <c:lblOffset val="100"/>
        <c:noMultiLvlLbl val="0"/>
      </c:catAx>
      <c:valAx>
        <c:axId val="11902552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190290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egendEntry>
        <c:idx val="2"/>
        <c:txPr>
          <a:bodyPr rot="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ayout>
        <c:manualLayout>
          <c:xMode val="edge"/>
          <c:yMode val="edge"/>
          <c:x val="2.9426643948418103E-2"/>
          <c:y val="0.93071523540438139"/>
          <c:w val="0.88344733715447721"/>
          <c:h val="5.470526547603308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4580927384077"/>
          <c:y val="5.0925925925925923E-2"/>
          <c:w val="0.58708573928258967"/>
          <c:h val="0.748571376494604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Налог на доходы физических лиц  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Лист1!$B$1:$E$1</c:f>
              <c:strCache>
                <c:ptCount val="4"/>
                <c:pt idx="0">
                  <c:v>2017 год (РСД от 10.11.2017 № 45)</c:v>
                </c:pt>
                <c:pt idx="1">
                  <c:v>Проект 2018 год</c:v>
                </c:pt>
                <c:pt idx="2">
                  <c:v>Проект 2019 год</c:v>
                </c:pt>
                <c:pt idx="3">
                  <c:v>Проект 2020 год</c:v>
                </c:pt>
              </c:strCache>
            </c:strRef>
          </c:cat>
          <c:val>
            <c:numRef>
              <c:f>Лист1!$B$2:$E$2</c:f>
              <c:numCache>
                <c:formatCode>General</c:formatCode>
                <c:ptCount val="4"/>
                <c:pt idx="0">
                  <c:v>12220.8</c:v>
                </c:pt>
                <c:pt idx="1">
                  <c:v>13130</c:v>
                </c:pt>
                <c:pt idx="2">
                  <c:v>13200</c:v>
                </c:pt>
                <c:pt idx="3">
                  <c:v>13220</c:v>
                </c:pt>
              </c:numCache>
            </c:numRef>
          </c:val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Налоги на товары (налог на акцизы)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3.4584979788664896E-3"/>
                  <c:y val="-3.251564975662499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9.2226612769773057E-3"/>
                  <c:y val="-5.252528037608661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2681159255843795E-2"/>
                  <c:y val="-5.002407654865392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1.268115925584371E-2"/>
                  <c:y val="-4.752287272122122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Лист1!$B$1:$E$1</c:f>
              <c:strCache>
                <c:ptCount val="4"/>
                <c:pt idx="0">
                  <c:v>2017 год (РСД от 10.11.2017 № 45)</c:v>
                </c:pt>
                <c:pt idx="1">
                  <c:v>Проект 2018 год</c:v>
                </c:pt>
                <c:pt idx="2">
                  <c:v>Проект 2019 год</c:v>
                </c:pt>
                <c:pt idx="3">
                  <c:v>Проект 2020 год</c:v>
                </c:pt>
              </c:strCache>
            </c:strRef>
          </c:cat>
          <c:val>
            <c:numRef>
              <c:f>Лист1!$B$3:$E$3</c:f>
              <c:numCache>
                <c:formatCode>General</c:formatCode>
                <c:ptCount val="4"/>
                <c:pt idx="0">
                  <c:v>1622.2</c:v>
                </c:pt>
                <c:pt idx="1">
                  <c:v>1279.5</c:v>
                </c:pt>
                <c:pt idx="2">
                  <c:v>1279.5</c:v>
                </c:pt>
                <c:pt idx="3">
                  <c:v>1279.5</c:v>
                </c:pt>
              </c:numCache>
            </c:numRef>
          </c:val>
        </c:ser>
        <c:ser>
          <c:idx val="2"/>
          <c:order val="2"/>
          <c:tx>
            <c:strRef>
              <c:f>Лист1!$A$4</c:f>
              <c:strCache>
                <c:ptCount val="1"/>
                <c:pt idx="0">
                  <c:v>Налоги на имущество физических лиц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Лист1!$B$1:$E$1</c:f>
              <c:strCache>
                <c:ptCount val="4"/>
                <c:pt idx="0">
                  <c:v>2017 год (РСД от 10.11.2017 № 45)</c:v>
                </c:pt>
                <c:pt idx="1">
                  <c:v>Проект 2018 год</c:v>
                </c:pt>
                <c:pt idx="2">
                  <c:v>Проект 2019 год</c:v>
                </c:pt>
                <c:pt idx="3">
                  <c:v>Проект 2020 год</c:v>
                </c:pt>
              </c:strCache>
            </c:strRef>
          </c:cat>
          <c:val>
            <c:numRef>
              <c:f>Лист1!$B$4:$E$4</c:f>
              <c:numCache>
                <c:formatCode>General</c:formatCode>
                <c:ptCount val="4"/>
                <c:pt idx="0">
                  <c:v>240</c:v>
                </c:pt>
                <c:pt idx="1">
                  <c:v>230</c:v>
                </c:pt>
                <c:pt idx="2">
                  <c:v>235</c:v>
                </c:pt>
                <c:pt idx="3">
                  <c:v>240</c:v>
                </c:pt>
              </c:numCache>
            </c:numRef>
          </c:val>
        </c:ser>
        <c:ser>
          <c:idx val="3"/>
          <c:order val="3"/>
          <c:tx>
            <c:strRef>
              <c:f>Лист1!$A$5</c:f>
              <c:strCache>
                <c:ptCount val="1"/>
                <c:pt idx="0">
                  <c:v>Земельный налог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4.6113306384886529E-3"/>
                  <c:y val="-2.251083444689422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3.4584979788664471E-3"/>
                  <c:y val="-2.501203827432691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0"/>
                  <c:y val="-3.001444592919229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0"/>
                  <c:y val="-3.001444592919229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Лист1!$B$1:$E$1</c:f>
              <c:strCache>
                <c:ptCount val="4"/>
                <c:pt idx="0">
                  <c:v>2017 год (РСД от 10.11.2017 № 45)</c:v>
                </c:pt>
                <c:pt idx="1">
                  <c:v>Проект 2018 год</c:v>
                </c:pt>
                <c:pt idx="2">
                  <c:v>Проект 2019 год</c:v>
                </c:pt>
                <c:pt idx="3">
                  <c:v>Проект 2020 год</c:v>
                </c:pt>
              </c:strCache>
            </c:strRef>
          </c:cat>
          <c:val>
            <c:numRef>
              <c:f>Лист1!$B$5:$E$5</c:f>
              <c:numCache>
                <c:formatCode>General</c:formatCode>
                <c:ptCount val="4"/>
                <c:pt idx="0">
                  <c:v>457.3</c:v>
                </c:pt>
                <c:pt idx="1">
                  <c:v>392</c:v>
                </c:pt>
                <c:pt idx="2">
                  <c:v>394</c:v>
                </c:pt>
                <c:pt idx="3">
                  <c:v>395</c:v>
                </c:pt>
              </c:numCache>
            </c:numRef>
          </c:val>
        </c:ser>
        <c:ser>
          <c:idx val="4"/>
          <c:order val="4"/>
          <c:tx>
            <c:strRef>
              <c:f>Лист1!$A$6</c:f>
              <c:strCache>
                <c:ptCount val="1"/>
                <c:pt idx="0">
                  <c:v>Государственная пошлина 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Лист1!$B$1:$E$1</c:f>
              <c:strCache>
                <c:ptCount val="4"/>
                <c:pt idx="0">
                  <c:v>2017 год (РСД от 10.11.2017 № 45)</c:v>
                </c:pt>
                <c:pt idx="1">
                  <c:v>Проект 2018 год</c:v>
                </c:pt>
                <c:pt idx="2">
                  <c:v>Проект 2019 год</c:v>
                </c:pt>
                <c:pt idx="3">
                  <c:v>Проект 2020 год</c:v>
                </c:pt>
              </c:strCache>
            </c:strRef>
          </c:cat>
          <c:val>
            <c:numRef>
              <c:f>Лист1!$B$6:$E$6</c:f>
              <c:numCache>
                <c:formatCode>General</c:formatCode>
                <c:ptCount val="4"/>
                <c:pt idx="0">
                  <c:v>24</c:v>
                </c:pt>
                <c:pt idx="1">
                  <c:v>24</c:v>
                </c:pt>
                <c:pt idx="2">
                  <c:v>24</c:v>
                </c:pt>
                <c:pt idx="3">
                  <c:v>24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617690688"/>
        <c:axId val="617691864"/>
      </c:barChart>
      <c:catAx>
        <c:axId val="6176906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17691864"/>
        <c:crosses val="autoZero"/>
        <c:auto val="1"/>
        <c:lblAlgn val="ctr"/>
        <c:lblOffset val="100"/>
        <c:noMultiLvlLbl val="0"/>
      </c:catAx>
      <c:valAx>
        <c:axId val="617691864"/>
        <c:scaling>
          <c:orientation val="minMax"/>
          <c:max val="135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17690688"/>
        <c:crosses val="autoZero"/>
        <c:crossBetween val="between"/>
        <c:majorUnit val="2000"/>
        <c:minorUnit val="500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78174472236385528"/>
          <c:y val="4.3148792522258825E-2"/>
          <c:w val="0.20544993924027244"/>
          <c:h val="0.942384828219346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7603584962393223E-2"/>
          <c:y val="2.5871956225464933E-2"/>
          <c:w val="0.64511002078919566"/>
          <c:h val="0.7566508243375659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'[Диаграмма в Microsoft PowerPoint]Лист1'!$B$37</c:f>
              <c:strCache>
                <c:ptCount val="1"/>
                <c:pt idx="0">
                  <c:v>Доходы от использования имущества, находящегося в государственной и муниципальной собственности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'[Диаграмма в Microsoft PowerPoint]Лист1'!$C$36:$F$36</c:f>
              <c:strCache>
                <c:ptCount val="4"/>
                <c:pt idx="0">
                  <c:v>2017 год (РСД от 10.11.2017 № 45)</c:v>
                </c:pt>
                <c:pt idx="1">
                  <c:v>Проект 2018 год</c:v>
                </c:pt>
                <c:pt idx="2">
                  <c:v>Проект 2019 год</c:v>
                </c:pt>
                <c:pt idx="3">
                  <c:v>Проект 2020 год</c:v>
                </c:pt>
              </c:strCache>
            </c:strRef>
          </c:cat>
          <c:val>
            <c:numRef>
              <c:f>'[Диаграмма в Microsoft PowerPoint]Лист1'!$C$37:$F$37</c:f>
              <c:numCache>
                <c:formatCode>General</c:formatCode>
                <c:ptCount val="4"/>
                <c:pt idx="0">
                  <c:v>1814.1</c:v>
                </c:pt>
                <c:pt idx="1">
                  <c:v>1757.5</c:v>
                </c:pt>
                <c:pt idx="2">
                  <c:v>1757.5</c:v>
                </c:pt>
                <c:pt idx="3">
                  <c:v>1757.5</c:v>
                </c:pt>
              </c:numCache>
            </c:numRef>
          </c:val>
        </c:ser>
        <c:ser>
          <c:idx val="1"/>
          <c:order val="1"/>
          <c:tx>
            <c:strRef>
              <c:f>'[Диаграмма в Microsoft PowerPoint]Лист1'!$B$38</c:f>
              <c:strCache>
                <c:ptCount val="1"/>
                <c:pt idx="0">
                  <c:v>Доходы от оказание платных услуг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'[Диаграмма в Microsoft PowerPoint]Лист1'!$C$36:$F$36</c:f>
              <c:strCache>
                <c:ptCount val="4"/>
                <c:pt idx="0">
                  <c:v>2017 год (РСД от 10.11.2017 № 45)</c:v>
                </c:pt>
                <c:pt idx="1">
                  <c:v>Проект 2018 год</c:v>
                </c:pt>
                <c:pt idx="2">
                  <c:v>Проект 2019 год</c:v>
                </c:pt>
                <c:pt idx="3">
                  <c:v>Проект 2020 год</c:v>
                </c:pt>
              </c:strCache>
            </c:strRef>
          </c:cat>
          <c:val>
            <c:numRef>
              <c:f>'[Диаграмма в Microsoft PowerPoint]Лист1'!$C$38:$F$38</c:f>
              <c:numCache>
                <c:formatCode>General</c:formatCode>
                <c:ptCount val="4"/>
                <c:pt idx="0">
                  <c:v>622.29999999999995</c:v>
                </c:pt>
                <c:pt idx="1">
                  <c:v>616</c:v>
                </c:pt>
                <c:pt idx="2">
                  <c:v>616</c:v>
                </c:pt>
                <c:pt idx="3">
                  <c:v>616</c:v>
                </c:pt>
              </c:numCache>
            </c:numRef>
          </c:val>
        </c:ser>
        <c:ser>
          <c:idx val="2"/>
          <c:order val="2"/>
          <c:tx>
            <c:strRef>
              <c:f>'[Диаграмма в Microsoft PowerPoint]Лист1'!$B$39</c:f>
              <c:strCache>
                <c:ptCount val="1"/>
                <c:pt idx="0">
                  <c:v>Доходы от опродажи материальных и нематериальных активов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'[Диаграмма в Microsoft PowerPoint]Лист1'!$C$36:$F$36</c:f>
              <c:strCache>
                <c:ptCount val="4"/>
                <c:pt idx="0">
                  <c:v>2017 год (РСД от 10.11.2017 № 45)</c:v>
                </c:pt>
                <c:pt idx="1">
                  <c:v>Проект 2018 год</c:v>
                </c:pt>
                <c:pt idx="2">
                  <c:v>Проект 2019 год</c:v>
                </c:pt>
                <c:pt idx="3">
                  <c:v>Проект 2020 год</c:v>
                </c:pt>
              </c:strCache>
            </c:strRef>
          </c:cat>
          <c:val>
            <c:numRef>
              <c:f>'[Диаграмма в Microsoft PowerPoint]Лист1'!$C$39:$F$39</c:f>
              <c:numCache>
                <c:formatCode>General</c:formatCode>
                <c:ptCount val="4"/>
                <c:pt idx="0">
                  <c:v>120</c:v>
                </c:pt>
                <c:pt idx="1">
                  <c:v>67.5</c:v>
                </c:pt>
                <c:pt idx="2">
                  <c:v>67.5</c:v>
                </c:pt>
                <c:pt idx="3">
                  <c:v>67.5</c:v>
                </c:pt>
              </c:numCache>
            </c:numRef>
          </c:val>
        </c:ser>
        <c:ser>
          <c:idx val="3"/>
          <c:order val="3"/>
          <c:tx>
            <c:strRef>
              <c:f>'[Диаграмма в Microsoft PowerPoint]Лист1'!$B$40</c:f>
              <c:strCache>
                <c:ptCount val="1"/>
                <c:pt idx="0">
                  <c:v>Доходы от возмещения ущерба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'[Диаграмма в Microsoft PowerPoint]Лист1'!$C$36:$F$36</c:f>
              <c:strCache>
                <c:ptCount val="4"/>
                <c:pt idx="0">
                  <c:v>2017 год (РСД от 10.11.2017 № 45)</c:v>
                </c:pt>
                <c:pt idx="1">
                  <c:v>Проект 2018 год</c:v>
                </c:pt>
                <c:pt idx="2">
                  <c:v>Проект 2019 год</c:v>
                </c:pt>
                <c:pt idx="3">
                  <c:v>Проект 2020 год</c:v>
                </c:pt>
              </c:strCache>
            </c:strRef>
          </c:cat>
          <c:val>
            <c:numRef>
              <c:f>'[Диаграмма в Microsoft PowerPoint]Лист1'!$C$40:$F$40</c:f>
              <c:numCache>
                <c:formatCode>General</c:formatCode>
                <c:ptCount val="4"/>
                <c:pt idx="0">
                  <c:v>64.099999999999994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73147088"/>
        <c:axId val="773146696"/>
      </c:barChart>
      <c:catAx>
        <c:axId val="7731470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773146696"/>
        <c:crosses val="autoZero"/>
        <c:auto val="1"/>
        <c:lblAlgn val="ctr"/>
        <c:lblOffset val="100"/>
        <c:noMultiLvlLbl val="0"/>
      </c:catAx>
      <c:valAx>
        <c:axId val="7731466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7731470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74490684197181434"/>
          <c:y val="3.3607800774454889E-2"/>
          <c:w val="0.22464326764410561"/>
          <c:h val="0.9405202430000801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6390530923764447E-2"/>
          <c:y val="2.4852548071090028E-2"/>
          <c:w val="0.56218559279868174"/>
          <c:h val="0.8129394782637159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'[Диаграмма в Microsoft PowerPoint]Лист1'!$B$71</c:f>
              <c:strCache>
                <c:ptCount val="1"/>
                <c:pt idx="0">
                  <c:v>0102 Функицианирование высшего  должностного лица субъекта РФ и муниципального образования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'[Диаграмма в Microsoft PowerPoint]Лист1'!$C$70:$F$70</c:f>
              <c:strCache>
                <c:ptCount val="4"/>
                <c:pt idx="0">
                  <c:v>2017 год (РСД от 10.11.2017 № 45)</c:v>
                </c:pt>
                <c:pt idx="1">
                  <c:v>2018г</c:v>
                </c:pt>
                <c:pt idx="2">
                  <c:v>2019г</c:v>
                </c:pt>
                <c:pt idx="3">
                  <c:v>2020г</c:v>
                </c:pt>
              </c:strCache>
            </c:strRef>
          </c:cat>
          <c:val>
            <c:numRef>
              <c:f>'[Диаграмма в Microsoft PowerPoint]Лист1'!$C$71:$F$71</c:f>
              <c:numCache>
                <c:formatCode>0.00</c:formatCode>
                <c:ptCount val="4"/>
                <c:pt idx="0" formatCode="General">
                  <c:v>2789</c:v>
                </c:pt>
                <c:pt idx="1">
                  <c:v>2690</c:v>
                </c:pt>
                <c:pt idx="2">
                  <c:v>2690</c:v>
                </c:pt>
                <c:pt idx="3">
                  <c:v>2690</c:v>
                </c:pt>
              </c:numCache>
            </c:numRef>
          </c:val>
        </c:ser>
        <c:ser>
          <c:idx val="1"/>
          <c:order val="1"/>
          <c:tx>
            <c:strRef>
              <c:f>'[Диаграмма в Microsoft PowerPoint]Лист1'!$B$72</c:f>
              <c:strCache>
                <c:ptCount val="1"/>
                <c:pt idx="0">
                  <c:v>0104 Функицианирование Правительства  РФ, высших исполняющих органов гос. власти субъектов РФ, местных администриций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'[Диаграмма в Microsoft PowerPoint]Лист1'!$C$70:$F$70</c:f>
              <c:strCache>
                <c:ptCount val="4"/>
                <c:pt idx="0">
                  <c:v>2017 год (РСД от 10.11.2017 № 45)</c:v>
                </c:pt>
                <c:pt idx="1">
                  <c:v>2018г</c:v>
                </c:pt>
                <c:pt idx="2">
                  <c:v>2019г</c:v>
                </c:pt>
                <c:pt idx="3">
                  <c:v>2020г</c:v>
                </c:pt>
              </c:strCache>
            </c:strRef>
          </c:cat>
          <c:val>
            <c:numRef>
              <c:f>'[Диаграмма в Microsoft PowerPoint]Лист1'!$C$72:$F$72</c:f>
              <c:numCache>
                <c:formatCode>0.00</c:formatCode>
                <c:ptCount val="4"/>
                <c:pt idx="0" formatCode="General">
                  <c:v>8117.7</c:v>
                </c:pt>
                <c:pt idx="1">
                  <c:v>7095.5</c:v>
                </c:pt>
                <c:pt idx="2">
                  <c:v>7095.5</c:v>
                </c:pt>
                <c:pt idx="3">
                  <c:v>7095.5</c:v>
                </c:pt>
              </c:numCache>
            </c:numRef>
          </c:val>
        </c:ser>
        <c:ser>
          <c:idx val="2"/>
          <c:order val="2"/>
          <c:tx>
            <c:strRef>
              <c:f>'[Диаграмма в Microsoft PowerPoint]Лист1'!$B$73</c:f>
              <c:strCache>
                <c:ptCount val="1"/>
                <c:pt idx="0">
                  <c:v>0107 Обеспечение проведения выборов и референдумов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9.2755316769449168E-3"/>
                  <c:y val="-6.777967655751908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'[Диаграмма в Microsoft PowerPoint]Лист1'!$C$70:$F$70</c:f>
              <c:strCache>
                <c:ptCount val="4"/>
                <c:pt idx="0">
                  <c:v>2017 год (РСД от 10.11.2017 № 45)</c:v>
                </c:pt>
                <c:pt idx="1">
                  <c:v>2018г</c:v>
                </c:pt>
                <c:pt idx="2">
                  <c:v>2019г</c:v>
                </c:pt>
                <c:pt idx="3">
                  <c:v>2020г</c:v>
                </c:pt>
              </c:strCache>
            </c:strRef>
          </c:cat>
          <c:val>
            <c:numRef>
              <c:f>'[Диаграмма в Microsoft PowerPoint]Лист1'!$C$73:$F$73</c:f>
              <c:numCache>
                <c:formatCode>General</c:formatCode>
                <c:ptCount val="4"/>
                <c:pt idx="0">
                  <c:v>0</c:v>
                </c:pt>
                <c:pt idx="1">
                  <c:v>376.5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3"/>
          <c:order val="3"/>
          <c:tx>
            <c:strRef>
              <c:f>'[Диаграмма в Microsoft PowerPoint]Лист1'!$B$74</c:f>
              <c:strCache>
                <c:ptCount val="1"/>
                <c:pt idx="0">
                  <c:v>0111 Резервный фонд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54</a:t>
                    </a:r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0"/>
                  <c:y val="4.5186451038345503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54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0"/>
                  <c:y val="6.7779676557518263E-3"/>
                </c:manualLayout>
              </c:layout>
              <c:tx>
                <c:rich>
                  <a:bodyPr/>
                  <a:lstStyle/>
                  <a:p>
                    <a:r>
                      <a:rPr lang="en-US" smtClean="0"/>
                      <a:t>54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'[Диаграмма в Microsoft PowerPoint]Лист1'!$C$70:$F$70</c:f>
              <c:strCache>
                <c:ptCount val="4"/>
                <c:pt idx="0">
                  <c:v>2017 год (РСД от 10.11.2017 № 45)</c:v>
                </c:pt>
                <c:pt idx="1">
                  <c:v>2018г</c:v>
                </c:pt>
                <c:pt idx="2">
                  <c:v>2019г</c:v>
                </c:pt>
                <c:pt idx="3">
                  <c:v>2020г</c:v>
                </c:pt>
              </c:strCache>
            </c:strRef>
          </c:cat>
          <c:val>
            <c:numRef>
              <c:f>'[Диаграмма в Microsoft PowerPoint]Лист1'!$C$74:$F$74</c:f>
              <c:numCache>
                <c:formatCode>0.00</c:formatCode>
                <c:ptCount val="4"/>
                <c:pt idx="0" formatCode="General">
                  <c:v>54</c:v>
                </c:pt>
                <c:pt idx="1">
                  <c:v>54</c:v>
                </c:pt>
                <c:pt idx="2">
                  <c:v>54</c:v>
                </c:pt>
                <c:pt idx="3">
                  <c:v>54</c:v>
                </c:pt>
              </c:numCache>
            </c:numRef>
          </c:val>
        </c:ser>
        <c:ser>
          <c:idx val="4"/>
          <c:order val="4"/>
          <c:tx>
            <c:strRef>
              <c:f>'[Диаграмма в Microsoft PowerPoint]Лист1'!$B$75</c:f>
              <c:strCache>
                <c:ptCount val="1"/>
                <c:pt idx="0">
                  <c:v>0113 Другие общегосударственные вопросы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3.4783243788543438E-3"/>
                  <c:y val="-3.388983827875904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'[Диаграмма в Microsoft PowerPoint]Лист1'!$C$70:$F$70</c:f>
              <c:strCache>
                <c:ptCount val="4"/>
                <c:pt idx="0">
                  <c:v>2017 год (РСД от 10.11.2017 № 45)</c:v>
                </c:pt>
                <c:pt idx="1">
                  <c:v>2018г</c:v>
                </c:pt>
                <c:pt idx="2">
                  <c:v>2019г</c:v>
                </c:pt>
                <c:pt idx="3">
                  <c:v>2020г</c:v>
                </c:pt>
              </c:strCache>
            </c:strRef>
          </c:cat>
          <c:val>
            <c:numRef>
              <c:f>'[Диаграмма в Microsoft PowerPoint]Лист1'!$C$75:$F$75</c:f>
              <c:numCache>
                <c:formatCode>0.00</c:formatCode>
                <c:ptCount val="4"/>
                <c:pt idx="0" formatCode="General">
                  <c:v>983.7</c:v>
                </c:pt>
                <c:pt idx="1">
                  <c:v>585.1</c:v>
                </c:pt>
                <c:pt idx="2">
                  <c:v>355.1</c:v>
                </c:pt>
                <c:pt idx="3">
                  <c:v>355.1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773146304"/>
        <c:axId val="777015328"/>
      </c:barChart>
      <c:catAx>
        <c:axId val="7731463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777015328"/>
        <c:crosses val="autoZero"/>
        <c:auto val="1"/>
        <c:lblAlgn val="ctr"/>
        <c:lblOffset val="100"/>
        <c:noMultiLvlLbl val="0"/>
      </c:catAx>
      <c:valAx>
        <c:axId val="7770153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7731463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8667089664994452"/>
          <c:y val="9.6555262495921682E-2"/>
          <c:w val="0.31332910335005548"/>
          <c:h val="0.8921789013430337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35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1" i="0" u="none" strike="noStrike" kern="1200" cap="all" spc="5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800" dirty="0" smtClean="0"/>
              <a:t>РАЗДЕЛ 02 «НАЦИОНАЛЬНАЯ ОБОРОНА» (ТЫС.РУБ.)</a:t>
            </a:r>
            <a:endParaRPr lang="ru-RU" sz="2800" dirty="0"/>
          </a:p>
        </c:rich>
      </c:tx>
      <c:layout/>
      <c:overlay val="0"/>
      <c:spPr>
        <a:solidFill>
          <a:schemeClr val="bg2">
            <a:lumMod val="7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1" i="0" u="none" strike="noStrike" kern="1200" cap="all" spc="5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10"/>
      <c:rotY val="1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9.2603987064500431E-2"/>
          <c:y val="1.3285870514078334E-2"/>
          <c:w val="0.87218624324894867"/>
          <c:h val="0.8657653620451381"/>
        </c:manualLayout>
      </c:layout>
      <c:bar3DChart>
        <c:barDir val="col"/>
        <c:grouping val="standard"/>
        <c:varyColors val="0"/>
        <c:ser>
          <c:idx val="0"/>
          <c:order val="0"/>
          <c:spPr>
            <a:gradFill>
              <a:gsLst>
                <a:gs pos="100000">
                  <a:schemeClr val="accent1">
                    <a:alpha val="0"/>
                  </a:schemeClr>
                </a:gs>
                <a:gs pos="50000">
                  <a:schemeClr val="accent1"/>
                </a:gs>
              </a:gsLst>
              <a:lin ang="5400000" scaled="0"/>
            </a:gradFill>
            <a:ln>
              <a:noFill/>
            </a:ln>
            <a:effectLst/>
            <a:scene3d>
              <a:camera prst="orthographicFront"/>
              <a:lightRig rig="threePt" dir="t"/>
            </a:scene3d>
            <a:sp3d prstMaterial="matte">
              <a:bevelT w="209550" prst="slope"/>
              <a:bevelB w="133350" h="0"/>
            </a:sp3d>
          </c:spPr>
          <c:invertIfNegative val="0"/>
          <c:dPt>
            <c:idx val="0"/>
            <c:invertIfNegative val="0"/>
            <c:bubble3D val="0"/>
            <c:spPr>
              <a:solidFill>
                <a:schemeClr val="accent3">
                  <a:lumMod val="60000"/>
                  <a:lumOff val="40000"/>
                </a:schemeClr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 prstMaterial="matte">
                <a:bevelT w="209550" prst="slope"/>
                <a:bevelB w="133350" h="0"/>
              </a:sp3d>
            </c:spPr>
          </c:dPt>
          <c:dPt>
            <c:idx val="1"/>
            <c:invertIfNegative val="0"/>
            <c:bubble3D val="0"/>
            <c:spPr>
              <a:solidFill>
                <a:schemeClr val="accent3">
                  <a:lumMod val="75000"/>
                </a:schemeClr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 prstMaterial="matte">
                <a:bevelT w="209550" prst="slope"/>
                <a:bevelB w="133350" h="0"/>
              </a:sp3d>
            </c:spPr>
          </c:dPt>
          <c:dPt>
            <c:idx val="2"/>
            <c:invertIfNegative val="0"/>
            <c:bubble3D val="0"/>
            <c:spPr>
              <a:solidFill>
                <a:schemeClr val="accent1">
                  <a:lumMod val="75000"/>
                </a:schemeClr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 prstMaterial="matte">
                <a:bevelT w="209550" prst="slope"/>
                <a:bevelB w="133350" h="0"/>
              </a:sp3d>
            </c:spPr>
          </c:dPt>
          <c:dPt>
            <c:idx val="3"/>
            <c:invertIfNegative val="0"/>
            <c:bubble3D val="0"/>
            <c:spPr>
              <a:solidFill>
                <a:schemeClr val="accent5">
                  <a:lumMod val="75000"/>
                </a:schemeClr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 prstMaterial="matte">
                <a:bevelT w="209550" prst="slope"/>
                <a:bevelB w="133350" h="0"/>
              </a:sp3d>
            </c:spPr>
          </c:dPt>
          <c:dLbls>
            <c:dLbl>
              <c:idx val="0"/>
              <c:layout>
                <c:manualLayout>
                  <c:x val="-3.314393733447061E-3"/>
                  <c:y val="0.12037664043666871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2000" b="1" i="0" u="none" strike="noStrike" kern="1200" baseline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83706D0F-2082-46AC-905D-6E3DE214F5E8}" type="VALUE">
                      <a:rPr lang="en-US" sz="2000" b="1">
                        <a:solidFill>
                          <a:schemeClr val="bg1"/>
                        </a:solidFill>
                      </a:rPr>
                      <a:pPr>
                        <a:defRPr sz="2000" b="1">
                          <a:solidFill>
                            <a:schemeClr val="bg1"/>
                          </a:solidFill>
                        </a:defRPr>
                      </a:pPr>
                      <a:t>[ЗНАЧЕНИЕ]</a:t>
                    </a:fld>
                    <a:endParaRPr lang="ru-RU"/>
                  </a:p>
                </c:rich>
              </c:tx>
              <c:spPr>
                <a:solidFill>
                  <a:schemeClr val="accent3">
                    <a:lumMod val="60000"/>
                    <a:lumOff val="40000"/>
                  </a:schemeClr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"/>
              <c:layout>
                <c:manualLayout>
                  <c:x val="1.1047979111489799E-3"/>
                  <c:y val="0.17365810423650574"/>
                </c:manualLayout>
              </c:layout>
              <c:spPr>
                <a:solidFill>
                  <a:schemeClr val="accent3">
                    <a:lumMod val="75000"/>
                  </a:schemeClr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3.314393733447061E-3"/>
                  <c:y val="0.1776048793327899"/>
                </c:manualLayout>
              </c:layout>
              <c:spPr>
                <a:solidFill>
                  <a:schemeClr val="accent1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0"/>
                  <c:y val="0.1637911664957951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solidFill>
                <a:schemeClr val="accent5">
                  <a:lumMod val="75000"/>
                </a:schemeClr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Лист1!$A$53:$D$53</c:f>
              <c:strCache>
                <c:ptCount val="4"/>
                <c:pt idx="0">
                  <c:v>2017 год (РСД от 10.11.2017 № 45)</c:v>
                </c:pt>
                <c:pt idx="1">
                  <c:v>2018г.</c:v>
                </c:pt>
                <c:pt idx="2">
                  <c:v>2019г.</c:v>
                </c:pt>
                <c:pt idx="3">
                  <c:v>2020г.</c:v>
                </c:pt>
              </c:strCache>
            </c:strRef>
          </c:cat>
          <c:val>
            <c:numRef>
              <c:f>Лист1!$A$54:$D$54</c:f>
              <c:numCache>
                <c:formatCode>General</c:formatCode>
                <c:ptCount val="4"/>
                <c:pt idx="0">
                  <c:v>221</c:v>
                </c:pt>
                <c:pt idx="1">
                  <c:v>393.8</c:v>
                </c:pt>
                <c:pt idx="2">
                  <c:v>397.7</c:v>
                </c:pt>
                <c:pt idx="3">
                  <c:v>411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gapDepth val="0"/>
        <c:shape val="box"/>
        <c:axId val="777015720"/>
        <c:axId val="777014152"/>
        <c:axId val="614736024"/>
      </c:bar3DChart>
      <c:catAx>
        <c:axId val="7770157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777014152"/>
        <c:crosses val="autoZero"/>
        <c:auto val="1"/>
        <c:lblAlgn val="ctr"/>
        <c:lblOffset val="100"/>
        <c:noMultiLvlLbl val="0"/>
      </c:catAx>
      <c:valAx>
        <c:axId val="7770141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777015720"/>
        <c:crosses val="autoZero"/>
        <c:crossBetween val="between"/>
      </c:valAx>
      <c:serAx>
        <c:axId val="614736024"/>
        <c:scaling>
          <c:orientation val="minMax"/>
        </c:scaling>
        <c:delete val="1"/>
        <c:axPos val="b"/>
        <c:majorTickMark val="none"/>
        <c:minorTickMark val="none"/>
        <c:tickLblPos val="nextTo"/>
        <c:crossAx val="777014152"/>
        <c:crosses val="autoZero"/>
      </c:ser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cap="all" spc="5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 smtClean="0"/>
              <a:t>РАЗДЕЛ 03 «НАЦИОНАЛЬНАЯ БЕЗОПАСНОСТЬ И ПРАВОХРАНИТЕЛЬНАЯ ДЕЯТЕЛЬНОСТЬ», ТЫС.РУБ.</a:t>
            </a:r>
            <a:endParaRPr lang="ru-RU" dirty="0"/>
          </a:p>
        </c:rich>
      </c:tx>
      <c:layout>
        <c:manualLayout>
          <c:xMode val="edge"/>
          <c:yMode val="edge"/>
          <c:x val="0.1830936070260944"/>
          <c:y val="3.1217144160607863E-2"/>
        </c:manualLayout>
      </c:layout>
      <c:overlay val="0"/>
      <c:spPr>
        <a:solidFill>
          <a:schemeClr val="bg2">
            <a:lumMod val="7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cap="all" spc="5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10"/>
      <c:rotY val="1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1666187317633013"/>
          <c:y val="0.16235176362935602"/>
          <c:w val="0.84533130153793357"/>
          <c:h val="0.66401454768078749"/>
        </c:manualLayout>
      </c:layout>
      <c:bar3DChart>
        <c:barDir val="col"/>
        <c:grouping val="standard"/>
        <c:varyColors val="0"/>
        <c:ser>
          <c:idx val="0"/>
          <c:order val="0"/>
          <c:spPr>
            <a:gradFill>
              <a:gsLst>
                <a:gs pos="100000">
                  <a:schemeClr val="accent1">
                    <a:alpha val="0"/>
                  </a:schemeClr>
                </a:gs>
                <a:gs pos="50000">
                  <a:schemeClr val="accent1"/>
                </a:gs>
              </a:gsLst>
              <a:lin ang="5400000" scaled="0"/>
            </a:gra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 w="196850" h="139700" prst="relaxedInset"/>
            </a:sp3d>
          </c:spPr>
          <c:invertIfNegative val="0"/>
          <c:dPt>
            <c:idx val="0"/>
            <c:invertIfNegative val="0"/>
            <c:bubble3D val="0"/>
            <c:spPr>
              <a:solidFill>
                <a:schemeClr val="accent3">
                  <a:lumMod val="60000"/>
                  <a:lumOff val="40000"/>
                </a:schemeClr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 w="196850" h="139700" prst="relaxedInset"/>
              </a:sp3d>
            </c:spPr>
          </c:dPt>
          <c:dPt>
            <c:idx val="1"/>
            <c:invertIfNegative val="0"/>
            <c:bubble3D val="0"/>
            <c:spPr>
              <a:solidFill>
                <a:schemeClr val="accent3">
                  <a:lumMod val="75000"/>
                </a:schemeClr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 w="196850" h="139700" prst="relaxedInset"/>
              </a:sp3d>
            </c:spPr>
          </c:dPt>
          <c:dPt>
            <c:idx val="2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 w="196850" h="139700" prst="relaxedInset"/>
              </a:sp3d>
            </c:spPr>
          </c:dPt>
          <c:dPt>
            <c:idx val="3"/>
            <c:invertIfNegative val="0"/>
            <c:bubble3D val="0"/>
            <c:spPr>
              <a:solidFill>
                <a:schemeClr val="accent5">
                  <a:lumMod val="75000"/>
                </a:schemeClr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 w="196850" h="139700" prst="relaxedInset"/>
              </a:sp3d>
            </c:spPr>
          </c:dPt>
          <c:dLbls>
            <c:dLbl>
              <c:idx val="0"/>
              <c:layout>
                <c:manualLayout>
                  <c:x val="-5.4931076205319935E-3"/>
                  <c:y val="0.3174135411155163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4282079813383131E-2"/>
                  <c:y val="6.223794923833579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4.3944860964255789E-3"/>
                  <c:y val="0.1224013001687284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0"/>
                  <c:y val="0.1306996934005067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Лист1!$A$53:$D$53</c:f>
              <c:strCache>
                <c:ptCount val="4"/>
                <c:pt idx="0">
                  <c:v>2017 год (РСД от 10.11.2017 № 45)</c:v>
                </c:pt>
                <c:pt idx="1">
                  <c:v>2018г.</c:v>
                </c:pt>
                <c:pt idx="2">
                  <c:v>2019г.</c:v>
                </c:pt>
                <c:pt idx="3">
                  <c:v>2020г.</c:v>
                </c:pt>
              </c:strCache>
            </c:strRef>
          </c:cat>
          <c:val>
            <c:numRef>
              <c:f>Лист1!$A$54:$D$54</c:f>
              <c:numCache>
                <c:formatCode>General</c:formatCode>
                <c:ptCount val="4"/>
                <c:pt idx="0">
                  <c:v>295.3</c:v>
                </c:pt>
                <c:pt idx="1">
                  <c:v>57</c:v>
                </c:pt>
                <c:pt idx="2">
                  <c:v>162</c:v>
                </c:pt>
                <c:pt idx="3">
                  <c:v>162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gapDepth val="0"/>
        <c:shape val="box"/>
        <c:axId val="767159760"/>
        <c:axId val="767158584"/>
        <c:axId val="614739416"/>
      </c:bar3DChart>
      <c:catAx>
        <c:axId val="7671597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767158584"/>
        <c:crosses val="autoZero"/>
        <c:auto val="1"/>
        <c:lblAlgn val="ctr"/>
        <c:lblOffset val="100"/>
        <c:noMultiLvlLbl val="0"/>
      </c:catAx>
      <c:valAx>
        <c:axId val="7671585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767159760"/>
        <c:crosses val="autoZero"/>
        <c:crossBetween val="between"/>
      </c:valAx>
      <c:serAx>
        <c:axId val="614739416"/>
        <c:scaling>
          <c:orientation val="minMax"/>
        </c:scaling>
        <c:delete val="1"/>
        <c:axPos val="b"/>
        <c:majorTickMark val="none"/>
        <c:minorTickMark val="none"/>
        <c:tickLblPos val="nextTo"/>
        <c:crossAx val="767158584"/>
        <c:crosses val="autoZero"/>
      </c:ser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257356681456801"/>
          <c:y val="0.1115277777777778"/>
          <c:w val="0.52373730015844189"/>
          <c:h val="0.73987909066690716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'[Диаграмма в Microsoft PowerPoint]Лист1'!$B$81</c:f>
              <c:strCache>
                <c:ptCount val="1"/>
                <c:pt idx="0">
                  <c:v>0401 Общеэкономические вопросы</c:v>
                </c:pt>
              </c:strCache>
            </c:strRef>
          </c:tx>
          <c:spPr>
            <a:solidFill>
              <a:srgbClr val="002060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6.6863759736925325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'[Диаграмма в Microsoft PowerPoint]Лист1'!$C$80:$F$80</c:f>
              <c:strCache>
                <c:ptCount val="4"/>
                <c:pt idx="0">
                  <c:v>2017 год (РСД от 10.11.2017 № 45)</c:v>
                </c:pt>
                <c:pt idx="1">
                  <c:v>2018г.</c:v>
                </c:pt>
                <c:pt idx="2">
                  <c:v>2019г.</c:v>
                </c:pt>
                <c:pt idx="3">
                  <c:v>2020г.</c:v>
                </c:pt>
              </c:strCache>
            </c:strRef>
          </c:cat>
          <c:val>
            <c:numRef>
              <c:f>'[Диаграмма в Microsoft PowerPoint]Лист1'!$C$81:$F$81</c:f>
              <c:numCache>
                <c:formatCode>General</c:formatCode>
                <c:ptCount val="4"/>
                <c:pt idx="0">
                  <c:v>284.8</c:v>
                </c:pt>
              </c:numCache>
            </c:numRef>
          </c:val>
        </c:ser>
        <c:ser>
          <c:idx val="1"/>
          <c:order val="1"/>
          <c:tx>
            <c:strRef>
              <c:f>'[Диаграмма в Microsoft PowerPoint]Лист1'!$B$82</c:f>
              <c:strCache>
                <c:ptCount val="1"/>
                <c:pt idx="0">
                  <c:v>0409 Дорожное хозяйство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'[Диаграмма в Microsoft PowerPoint]Лист1'!$C$80:$F$80</c:f>
              <c:strCache>
                <c:ptCount val="4"/>
                <c:pt idx="0">
                  <c:v>2017 год (РСД от 10.11.2017 № 45)</c:v>
                </c:pt>
                <c:pt idx="1">
                  <c:v>2018г.</c:v>
                </c:pt>
                <c:pt idx="2">
                  <c:v>2019г.</c:v>
                </c:pt>
                <c:pt idx="3">
                  <c:v>2020г.</c:v>
                </c:pt>
              </c:strCache>
            </c:strRef>
          </c:cat>
          <c:val>
            <c:numRef>
              <c:f>'[Диаграмма в Microsoft PowerPoint]Лист1'!$C$82:$F$82</c:f>
              <c:numCache>
                <c:formatCode>General</c:formatCode>
                <c:ptCount val="4"/>
                <c:pt idx="0">
                  <c:v>2399.8000000000002</c:v>
                </c:pt>
                <c:pt idx="1">
                  <c:v>1668.6</c:v>
                </c:pt>
                <c:pt idx="2">
                  <c:v>1653.5</c:v>
                </c:pt>
                <c:pt idx="3">
                  <c:v>1653.5</c:v>
                </c:pt>
              </c:numCache>
            </c:numRef>
          </c:val>
        </c:ser>
        <c:ser>
          <c:idx val="2"/>
          <c:order val="2"/>
          <c:tx>
            <c:strRef>
              <c:f>'[Диаграмма в Microsoft PowerPoint]Лист1'!$B$83</c:f>
              <c:strCache>
                <c:ptCount val="1"/>
                <c:pt idx="0">
                  <c:v>0410 Связь и информатика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'[Диаграмма в Microsoft PowerPoint]Лист1'!$C$80:$F$80</c:f>
              <c:strCache>
                <c:ptCount val="4"/>
                <c:pt idx="0">
                  <c:v>2017 год (РСД от 10.11.2017 № 45)</c:v>
                </c:pt>
                <c:pt idx="1">
                  <c:v>2018г.</c:v>
                </c:pt>
                <c:pt idx="2">
                  <c:v>2019г.</c:v>
                </c:pt>
                <c:pt idx="3">
                  <c:v>2020г.</c:v>
                </c:pt>
              </c:strCache>
            </c:strRef>
          </c:cat>
          <c:val>
            <c:numRef>
              <c:f>'[Диаграмма в Microsoft PowerPoint]Лист1'!$C$83:$F$83</c:f>
              <c:numCache>
                <c:formatCode>General</c:formatCode>
                <c:ptCount val="4"/>
                <c:pt idx="0">
                  <c:v>257</c:v>
                </c:pt>
                <c:pt idx="1">
                  <c:v>88</c:v>
                </c:pt>
                <c:pt idx="2">
                  <c:v>88</c:v>
                </c:pt>
                <c:pt idx="3">
                  <c:v>88</c:v>
                </c:pt>
              </c:numCache>
            </c:numRef>
          </c:val>
        </c:ser>
        <c:ser>
          <c:idx val="3"/>
          <c:order val="3"/>
          <c:tx>
            <c:strRef>
              <c:f>'[Диаграмма в Microsoft PowerPoint]Лист1'!$B$84</c:f>
              <c:strCache>
                <c:ptCount val="1"/>
                <c:pt idx="0">
                  <c:v>0412 Другие вопросы в области национальной экономики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-6.68637597369261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1.1513477431907074E-3"/>
                  <c:y val="-6.6863759736925325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0"/>
                  <c:y val="-1.114395995615422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0"/>
                  <c:y val="-1.56015439386159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'[Диаграмма в Microsoft PowerPoint]Лист1'!$C$80:$F$80</c:f>
              <c:strCache>
                <c:ptCount val="4"/>
                <c:pt idx="0">
                  <c:v>2017 год (РСД от 10.11.2017 № 45)</c:v>
                </c:pt>
                <c:pt idx="1">
                  <c:v>2018г.</c:v>
                </c:pt>
                <c:pt idx="2">
                  <c:v>2019г.</c:v>
                </c:pt>
                <c:pt idx="3">
                  <c:v>2020г.</c:v>
                </c:pt>
              </c:strCache>
            </c:strRef>
          </c:cat>
          <c:val>
            <c:numRef>
              <c:f>'[Диаграмма в Microsoft PowerPoint]Лист1'!$C$84:$F$84</c:f>
              <c:numCache>
                <c:formatCode>General</c:formatCode>
                <c:ptCount val="4"/>
                <c:pt idx="0">
                  <c:v>112</c:v>
                </c:pt>
                <c:pt idx="1">
                  <c:v>96</c:v>
                </c:pt>
                <c:pt idx="2">
                  <c:v>96</c:v>
                </c:pt>
                <c:pt idx="3">
                  <c:v>96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767159368"/>
        <c:axId val="767158192"/>
      </c:barChart>
      <c:catAx>
        <c:axId val="76715936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767158192"/>
        <c:crosses val="autoZero"/>
        <c:auto val="1"/>
        <c:lblAlgn val="ctr"/>
        <c:lblOffset val="100"/>
        <c:noMultiLvlLbl val="0"/>
      </c:catAx>
      <c:valAx>
        <c:axId val="76715819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7671593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0111873831144067"/>
          <c:y val="4.9678369521076453E-2"/>
          <c:w val="0.29197317522941513"/>
          <c:h val="0.9474478927736947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 w="25400"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31769987600923327"/>
          <c:y val="2.3185125007987001E-2"/>
          <c:w val="0.61595641904503817"/>
          <c:h val="0.8526918062905211"/>
        </c:manualLayout>
      </c:layout>
      <c:bar3DChart>
        <c:barDir val="bar"/>
        <c:grouping val="clustered"/>
        <c:varyColors val="0"/>
        <c:ser>
          <c:idx val="0"/>
          <c:order val="0"/>
          <c:tx>
            <c:strRef>
              <c:f>Лист1!$B$86</c:f>
              <c:strCache>
                <c:ptCount val="1"/>
                <c:pt idx="0">
                  <c:v>0501 Жилищное хозяйство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96000"/>
                    <a:lumMod val="100000"/>
                  </a:schemeClr>
                </a:gs>
                <a:gs pos="78000">
                  <a:schemeClr val="accent1">
                    <a:shade val="94000"/>
                    <a:lumMod val="9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0800" dist="381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/>
            </a:scene3d>
            <a:sp3d prstMaterial="plastic">
              <a:bevelT w="0" h="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Лист1!$C$85:$F$85</c:f>
              <c:strCache>
                <c:ptCount val="4"/>
                <c:pt idx="0">
                  <c:v>2020г</c:v>
                </c:pt>
                <c:pt idx="1">
                  <c:v>2019г</c:v>
                </c:pt>
                <c:pt idx="2">
                  <c:v>2018г</c:v>
                </c:pt>
                <c:pt idx="3">
                  <c:v>2017 год (РСД от 10.11.2017 № 45)</c:v>
                </c:pt>
              </c:strCache>
            </c:strRef>
          </c:cat>
          <c:val>
            <c:numRef>
              <c:f>Лист1!$C$86:$F$86</c:f>
              <c:numCache>
                <c:formatCode>General</c:formatCode>
                <c:ptCount val="4"/>
                <c:pt idx="0">
                  <c:v>265</c:v>
                </c:pt>
                <c:pt idx="1">
                  <c:v>265</c:v>
                </c:pt>
                <c:pt idx="2">
                  <c:v>265</c:v>
                </c:pt>
                <c:pt idx="3">
                  <c:v>339.1</c:v>
                </c:pt>
              </c:numCache>
            </c:numRef>
          </c:val>
        </c:ser>
        <c:ser>
          <c:idx val="1"/>
          <c:order val="1"/>
          <c:tx>
            <c:strRef>
              <c:f>Лист1!$B$87</c:f>
              <c:strCache>
                <c:ptCount val="1"/>
                <c:pt idx="0">
                  <c:v>0502 Коммунальное хозяйство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  <a:effectLst>
              <a:outerShdw blurRad="50800" dist="381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/>
            </a:scene3d>
            <a:sp3d prstMaterial="plastic">
              <a:bevelT w="0" h="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Лист1!$C$85:$F$85</c:f>
              <c:strCache>
                <c:ptCount val="4"/>
                <c:pt idx="0">
                  <c:v>2020г</c:v>
                </c:pt>
                <c:pt idx="1">
                  <c:v>2019г</c:v>
                </c:pt>
                <c:pt idx="2">
                  <c:v>2018г</c:v>
                </c:pt>
                <c:pt idx="3">
                  <c:v>2017 год (РСД от 10.11.2017 № 45)</c:v>
                </c:pt>
              </c:strCache>
            </c:strRef>
          </c:cat>
          <c:val>
            <c:numRef>
              <c:f>Лист1!$C$87:$F$87</c:f>
              <c:numCache>
                <c:formatCode>General</c:formatCode>
                <c:ptCount val="4"/>
                <c:pt idx="3">
                  <c:v>3685.2</c:v>
                </c:pt>
              </c:numCache>
            </c:numRef>
          </c:val>
        </c:ser>
        <c:ser>
          <c:idx val="2"/>
          <c:order val="2"/>
          <c:tx>
            <c:strRef>
              <c:f>Лист1!$B$88</c:f>
              <c:strCache>
                <c:ptCount val="1"/>
                <c:pt idx="0">
                  <c:v>0503 Благоустройство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tint val="96000"/>
                    <a:lumMod val="100000"/>
                  </a:schemeClr>
                </a:gs>
                <a:gs pos="78000">
                  <a:schemeClr val="accent3">
                    <a:shade val="94000"/>
                    <a:lumMod val="9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0800" dist="381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/>
            </a:scene3d>
            <a:sp3d prstMaterial="plastic">
              <a:bevelT w="0" h="0"/>
            </a:sp3d>
          </c:spPr>
          <c:invertIfNegative val="0"/>
          <c:dLbls>
            <c:dLbl>
              <c:idx val="3"/>
              <c:layout>
                <c:manualLayout>
                  <c:x val="7.8420455018591555E-3"/>
                  <c:y val="6.323215911269182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Лист1!$C$85:$F$85</c:f>
              <c:strCache>
                <c:ptCount val="4"/>
                <c:pt idx="0">
                  <c:v>2020г</c:v>
                </c:pt>
                <c:pt idx="1">
                  <c:v>2019г</c:v>
                </c:pt>
                <c:pt idx="2">
                  <c:v>2018г</c:v>
                </c:pt>
                <c:pt idx="3">
                  <c:v>2017 год (РСД от 10.11.2017 № 45)</c:v>
                </c:pt>
              </c:strCache>
            </c:strRef>
          </c:cat>
          <c:val>
            <c:numRef>
              <c:f>Лист1!$C$88:$F$88</c:f>
              <c:numCache>
                <c:formatCode>General</c:formatCode>
                <c:ptCount val="4"/>
                <c:pt idx="0">
                  <c:v>1120</c:v>
                </c:pt>
                <c:pt idx="1">
                  <c:v>1120</c:v>
                </c:pt>
                <c:pt idx="2">
                  <c:v>1120</c:v>
                </c:pt>
                <c:pt idx="3">
                  <c:v>4789.1000000000004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771569232"/>
        <c:axId val="771570016"/>
        <c:axId val="0"/>
      </c:bar3DChart>
      <c:catAx>
        <c:axId val="77156923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771570016"/>
        <c:crosses val="autoZero"/>
        <c:auto val="1"/>
        <c:lblAlgn val="ctr"/>
        <c:lblOffset val="100"/>
        <c:noMultiLvlLbl val="0"/>
      </c:catAx>
      <c:valAx>
        <c:axId val="7715700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7715692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1">
  <cs:axisTitle>
    <cs:lnRef idx="0"/>
    <cs:fillRef idx="0"/>
    <cs:effectRef idx="0"/>
    <cs:fontRef idx="minor">
      <a:schemeClr val="lt1">
        <a:lumMod val="75000"/>
      </a:schemeClr>
    </cs:fontRef>
    <cs:defRPr sz="900" kern="1200"/>
  </cs:axisTitle>
  <cs:categoryAxis>
    <cs:lnRef idx="0"/>
    <cs:fillRef idx="0"/>
    <cs:effectRef idx="0"/>
    <cs:fontRef idx="minor">
      <a:schemeClr val="lt1">
        <a:lumMod val="75000"/>
      </a:schemeClr>
    </cs:fontRef>
    <cs:defRPr sz="900" kern="1200"/>
  </cs:categoryAxis>
  <cs:chartArea>
    <cs:lnRef idx="0"/>
    <cs:fillRef idx="0"/>
    <cs:effectRef idx="0"/>
    <cs:fontRef idx="minor">
      <a:schemeClr val="lt1"/>
    </cs:fontRef>
    <cs:spPr>
      <a:solidFill>
        <a:schemeClr val="dk1">
          <a:lumMod val="75000"/>
          <a:lumOff val="25000"/>
        </a:schemeClr>
      </a:solidFill>
      <a:ln w="6350" cap="flat" cmpd="sng" algn="ctr">
        <a:solidFill>
          <a:schemeClr val="dk1">
            <a:tint val="75000"/>
          </a:schemeClr>
        </a:solidFill>
        <a:round/>
      </a:ln>
    </cs:spPr>
    <cs:defRPr sz="1000" kern="1200"/>
  </cs:chartArea>
  <cs:dataLabel>
    <cs:lnRef idx="0"/>
    <cs:fillRef idx="0">
      <cs:styleClr val="auto"/>
    </cs:fillRef>
    <cs:effectRef idx="0"/>
    <cs:fontRef idx="minor">
      <a:schemeClr val="lt1"/>
    </cs:fontRef>
    <cs:spPr>
      <a:solidFill>
        <a:schemeClr val="phClr">
          <a:alpha val="30000"/>
        </a:schemeClr>
      </a:solidFill>
      <a:ln>
        <a:solidFill>
          <a:schemeClr val="lt1">
            <a:alpha val="50000"/>
          </a:schemeClr>
        </a:solidFill>
        <a:round/>
      </a:ln>
      <a:effectLst>
        <a:outerShdw blurRad="63500" dist="88900" dir="2700000" algn="tl" rotWithShape="0">
          <a:prstClr val="black">
            <a:alpha val="40000"/>
          </a:prstClr>
        </a:outerShdw>
      </a:effectLst>
    </cs:spPr>
    <cs:defRPr sz="900" b="1" i="0" u="none" strike="noStrike" kern="1200" baseline="0"/>
  </cs:dataLabel>
  <cs:dataLabelCallout>
    <cs:lnRef idx="0"/>
    <cs:fillRef idx="0">
      <cs:styleClr val="auto"/>
    </cs:fillRef>
    <cs:effectRef idx="0"/>
    <cs:fontRef idx="minor">
      <a:schemeClr val="lt1"/>
    </cs:fontRef>
    <cs:spPr>
      <a:solidFill>
        <a:schemeClr val="phClr">
          <a:alpha val="30000"/>
        </a:schemeClr>
      </a:solidFill>
      <a:ln>
        <a:solidFill>
          <a:schemeClr val="lt1">
            <a:alpha val="50000"/>
          </a:schemeClr>
        </a:solidFill>
        <a:round/>
      </a:ln>
      <a:effectLst>
        <a:outerShdw blurRad="63500" dist="88900" dir="2700000" algn="tl" rotWithShape="0">
          <a:prstClr val="black">
            <a:alpha val="40000"/>
          </a:prstClr>
        </a:outerShdw>
      </a:effectLst>
    </cs:spPr>
    <cs:defRPr sz="9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tx1"/>
    </cs:fontRef>
    <cs:spPr>
      <a:solidFill>
        <a:schemeClr val="phClr">
          <a:alpha val="88000"/>
        </a:schemeClr>
      </a:solidFill>
      <a:ln>
        <a:solidFill>
          <a:schemeClr val="phClr">
            <a:lumMod val="50000"/>
          </a:schemeClr>
        </a:solidFill>
      </a:ln>
    </cs:spPr>
  </cs:dataPoint>
  <cs:dataPoint3D>
    <cs:lnRef idx="0">
      <cs:styleClr val="auto"/>
    </cs:lnRef>
    <cs:fillRef idx="0">
      <cs:styleClr val="auto"/>
    </cs:fillRef>
    <cs:effectRef idx="0"/>
    <cs:fontRef idx="minor">
      <a:schemeClr val="tx1"/>
    </cs:fontRef>
    <cs:spPr>
      <a:solidFill>
        <a:schemeClr val="phClr">
          <a:alpha val="88000"/>
        </a:schemeClr>
      </a:solidFill>
      <a:ln>
        <a:solidFill>
          <a:schemeClr val="phClr">
            <a:lumMod val="50000"/>
          </a:schemeClr>
        </a:solidFill>
      </a:ln>
      <a:scene3d>
        <a:camera prst="orthographicFront"/>
        <a:lightRig rig="threePt" dir="t"/>
      </a:scene3d>
      <a:sp3d prstMaterial="flat"/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dk1">
            <a:lumMod val="75000"/>
            <a:lumOff val="25000"/>
          </a:schemeClr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75000"/>
      </a:schemeClr>
    </cs:fontRef>
    <cs:spPr>
      <a:ln w="9525">
        <a:solidFill>
          <a:schemeClr val="dk1">
            <a:lumMod val="50000"/>
            <a:lumOff val="50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lt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75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solidFill>
        <a:schemeClr val="bg2">
          <a:lumMod val="75000"/>
          <a:alpha val="27000"/>
        </a:schemeClr>
      </a:solidFill>
      <a:sp3d/>
    </cs:spPr>
  </cs:floor>
  <cs:gridlineMajor>
    <cs:lnRef idx="0"/>
    <cs:fillRef idx="0"/>
    <cs:effectRef idx="0"/>
    <cs:fontRef idx="minor">
      <a:schemeClr val="tx1"/>
    </cs:fontRef>
    <cs:spPr>
      <a:ln w="9525">
        <a:solidFill>
          <a:schemeClr val="lt1">
            <a:lumMod val="50000"/>
          </a:schemeClr>
        </a:solidFill>
      </a:ln>
    </cs:spPr>
  </cs:gridlineMajor>
  <cs:gridlineMinor>
    <cs:lnRef idx="0"/>
    <cs:fillRef idx="0"/>
    <cs:effectRef idx="0"/>
    <cs:fontRef idx="minor">
      <a:schemeClr val="tx1"/>
    </cs:fontRef>
    <cs:spPr>
      <a:ln w="9525">
        <a:solidFill>
          <a:schemeClr val="lt1">
            <a:lumMod val="40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leaderLine>
  <cs:legend>
    <cs:lnRef idx="0"/>
    <cs:fillRef idx="0"/>
    <cs:effectRef idx="0"/>
    <cs:fontRef idx="minor">
      <a:schemeClr val="lt1">
        <a:lumMod val="7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7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seriesLine>
  <cs:title>
    <cs:lnRef idx="0"/>
    <cs:fillRef idx="0"/>
    <cs:effectRef idx="0"/>
    <cs:fontRef idx="minor">
      <a:schemeClr val="lt1"/>
    </cs:fontRef>
    <cs:defRPr sz="1800" b="0" kern="1200" cap="all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>
            <a:alpha val="50000"/>
          </a:schemeClr>
        </a:solidFill>
      </a:ln>
    </cs:spPr>
  </cs:trendline>
  <cs:trendlineLabel>
    <cs:lnRef idx="0"/>
    <cs:fillRef idx="0"/>
    <cs:effectRef idx="0"/>
    <cs:fontRef idx="minor">
      <a:schemeClr val="lt1">
        <a:lumMod val="7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85000"/>
        </a:schemeClr>
      </a:solidFill>
      <a:ln w="9525">
        <a:solidFill>
          <a:schemeClr val="dk1">
            <a:lumMod val="50000"/>
          </a:schemeClr>
        </a:solidFill>
        <a:round/>
      </a:ln>
    </cs:spPr>
  </cs:upBar>
  <cs:valueAxis>
    <cs:lnRef idx="0"/>
    <cs:fillRef idx="0"/>
    <cs:effectRef idx="0"/>
    <cs:fontRef idx="minor">
      <a:schemeClr val="lt1">
        <a:lumMod val="7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sp3d/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9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/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gradFill flip="none" rotWithShape="1">
        <a:gsLst>
          <a:gs pos="0">
            <a:schemeClr val="phClr"/>
          </a:gs>
          <a:gs pos="75000">
            <a:schemeClr val="phClr">
              <a:lumMod val="60000"/>
              <a:lumOff val="40000"/>
            </a:schemeClr>
          </a:gs>
          <a:gs pos="51000">
            <a:schemeClr val="phClr">
              <a:alpha val="75000"/>
            </a:schemeClr>
          </a:gs>
          <a:gs pos="100000">
            <a:schemeClr val="phClr">
              <a:lumMod val="20000"/>
              <a:lumOff val="80000"/>
              <a:alpha val="15000"/>
            </a:schemeClr>
          </a:gs>
        </a:gsLst>
        <a:lin ang="5400000" scaled="0"/>
      </a:gradFill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gradFill>
        <a:gsLst>
          <a:gs pos="100000">
            <a:schemeClr val="phClr">
              <a:alpha val="0"/>
            </a:schemeClr>
          </a:gs>
          <a:gs pos="50000">
            <a:schemeClr val="phClr"/>
          </a:gs>
        </a:gsLst>
        <a:lin ang="5400000" scaled="0"/>
      </a:gradFill>
      <a:sp3d/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 flip="none" rotWithShape="1">
        <a:gsLst>
          <a:gs pos="0">
            <a:schemeClr val="phClr"/>
          </a:gs>
          <a:gs pos="75000">
            <a:schemeClr val="phClr">
              <a:lumMod val="60000"/>
              <a:lumOff val="40000"/>
            </a:schemeClr>
          </a:gs>
          <a:gs pos="51000">
            <a:schemeClr val="phClr">
              <a:alpha val="75000"/>
            </a:schemeClr>
          </a:gs>
          <a:gs pos="100000">
            <a:schemeClr val="phClr">
              <a:lumMod val="20000"/>
              <a:lumOff val="80000"/>
              <a:alpha val="15000"/>
            </a:schemeClr>
          </a:gs>
        </a:gsLst>
        <a:lin ang="5400000" scaled="0"/>
      </a:gradFill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  <a:headEnd type="none" w="sm" len="sm"/>
        <a:tailEnd type="none" w="sm" len="sm"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200" b="1" kern="1200" cap="all" spc="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29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/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gradFill flip="none" rotWithShape="1">
        <a:gsLst>
          <a:gs pos="0">
            <a:schemeClr val="phClr"/>
          </a:gs>
          <a:gs pos="75000">
            <a:schemeClr val="phClr">
              <a:lumMod val="60000"/>
              <a:lumOff val="40000"/>
            </a:schemeClr>
          </a:gs>
          <a:gs pos="51000">
            <a:schemeClr val="phClr">
              <a:alpha val="75000"/>
            </a:schemeClr>
          </a:gs>
          <a:gs pos="100000">
            <a:schemeClr val="phClr">
              <a:lumMod val="20000"/>
              <a:lumOff val="80000"/>
              <a:alpha val="15000"/>
            </a:schemeClr>
          </a:gs>
        </a:gsLst>
        <a:lin ang="5400000" scaled="0"/>
      </a:gradFill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gradFill>
        <a:gsLst>
          <a:gs pos="100000">
            <a:schemeClr val="phClr">
              <a:alpha val="0"/>
            </a:schemeClr>
          </a:gs>
          <a:gs pos="50000">
            <a:schemeClr val="phClr"/>
          </a:gs>
        </a:gsLst>
        <a:lin ang="5400000" scaled="0"/>
      </a:gradFill>
      <a:sp3d/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 flip="none" rotWithShape="1">
        <a:gsLst>
          <a:gs pos="0">
            <a:schemeClr val="phClr"/>
          </a:gs>
          <a:gs pos="75000">
            <a:schemeClr val="phClr">
              <a:lumMod val="60000"/>
              <a:lumOff val="40000"/>
            </a:schemeClr>
          </a:gs>
          <a:gs pos="51000">
            <a:schemeClr val="phClr">
              <a:alpha val="75000"/>
            </a:schemeClr>
          </a:gs>
          <a:gs pos="100000">
            <a:schemeClr val="phClr">
              <a:lumMod val="20000"/>
              <a:lumOff val="80000"/>
              <a:alpha val="15000"/>
            </a:schemeClr>
          </a:gs>
        </a:gsLst>
        <a:lin ang="5400000" scaled="0"/>
      </a:gradFill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  <a:headEnd type="none" w="sm" len="sm"/>
        <a:tailEnd type="none" w="sm" len="sm"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200" b="1" kern="1200" cap="all" spc="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94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/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dk1">
            <a:lumMod val="60000"/>
            <a:lumOff val="40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/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tx1"/>
    </cs:fontRef>
  </cs:wall>
</cs:chartStyle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0.92511</cdr:x>
      <cdr:y>0</cdr:y>
    </cdr:from>
    <cdr:to>
      <cdr:x>1</cdr:x>
      <cdr:y>0.16885</cdr:y>
    </cdr:to>
    <cdr:pic>
      <cdr:nvPicPr>
        <cdr:cNvPr id="2" name="Рисунок 1"/>
        <cdr:cNvPicPr>
          <a:picLocks xmlns:a="http://schemas.openxmlformats.org/drawingml/2006/main" noChangeAspect="1" noChangeArrowheads="1"/>
        </cdr:cNvPicPr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rcRect xmlns:a="http://schemas.openxmlformats.org/drawingml/2006/main"/>
        <a:stretch xmlns:a="http://schemas.openxmlformats.org/drawingml/2006/main">
          <a:fillRect/>
        </a:stretch>
      </cdr:blipFill>
      <cdr:spPr bwMode="auto">
        <a:xfrm xmlns:a="http://schemas.openxmlformats.org/drawingml/2006/main">
          <a:off x="10634431" y="-182880"/>
          <a:ext cx="860884" cy="1086657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cdr:spPr>
    </cdr:pic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004E45-D4C9-4597-91E6-E4799F697109}" type="datetimeFigureOut">
              <a:rPr lang="ru-RU" smtClean="0"/>
              <a:t>22.11.2017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44500" y="1243013"/>
            <a:ext cx="5969000" cy="33575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87900"/>
            <a:ext cx="5486400" cy="39163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8800"/>
            <a:ext cx="29718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48800"/>
            <a:ext cx="29718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82886C-07D0-43F4-A9EE-A6EC1A7142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28059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82886C-07D0-43F4-A9EE-A6EC1A714290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70516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8ACCE-A46D-4B22-8029-82950C869EB6}" type="datetimeFigureOut">
              <a:rPr lang="ru-RU" smtClean="0"/>
              <a:t>22.11.2017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4EA03-2924-46CB-98FD-E68E2D48E7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15143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8ACCE-A46D-4B22-8029-82950C869EB6}" type="datetimeFigureOut">
              <a:rPr lang="ru-RU" smtClean="0"/>
              <a:t>22.11.2017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4EA03-2924-46CB-98FD-E68E2D48E7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54900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8ACCE-A46D-4B22-8029-82950C869EB6}" type="datetimeFigureOut">
              <a:rPr lang="ru-RU" smtClean="0"/>
              <a:t>22.11.2017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4EA03-2924-46CB-98FD-E68E2D48E715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084713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8ACCE-A46D-4B22-8029-82950C869EB6}" type="datetimeFigureOut">
              <a:rPr lang="ru-RU" smtClean="0"/>
              <a:t>22.11.2017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4EA03-2924-46CB-98FD-E68E2D48E7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51955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8ACCE-A46D-4B22-8029-82950C869EB6}" type="datetimeFigureOut">
              <a:rPr lang="ru-RU" smtClean="0"/>
              <a:t>22.11.2017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4EA03-2924-46CB-98FD-E68E2D48E715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321578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8ACCE-A46D-4B22-8029-82950C869EB6}" type="datetimeFigureOut">
              <a:rPr lang="ru-RU" smtClean="0"/>
              <a:t>22.11.2017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4EA03-2924-46CB-98FD-E68E2D48E7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12311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8ACCE-A46D-4B22-8029-82950C869EB6}" type="datetimeFigureOut">
              <a:rPr lang="ru-RU" smtClean="0"/>
              <a:t>22.11.2017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4EA03-2924-46CB-98FD-E68E2D48E7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28221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8ACCE-A46D-4B22-8029-82950C869EB6}" type="datetimeFigureOut">
              <a:rPr lang="ru-RU" smtClean="0"/>
              <a:t>22.11.2017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4EA03-2924-46CB-98FD-E68E2D48E7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73437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8ACCE-A46D-4B22-8029-82950C869EB6}" type="datetimeFigureOut">
              <a:rPr lang="ru-RU" smtClean="0"/>
              <a:t>22.11.2017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4EA03-2924-46CB-98FD-E68E2D48E7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26402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8ACCE-A46D-4B22-8029-82950C869EB6}" type="datetimeFigureOut">
              <a:rPr lang="ru-RU" smtClean="0"/>
              <a:t>22.11.2017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4EA03-2924-46CB-98FD-E68E2D48E7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55993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8ACCE-A46D-4B22-8029-82950C869EB6}" type="datetimeFigureOut">
              <a:rPr lang="ru-RU" smtClean="0"/>
              <a:t>22.11.2017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4EA03-2924-46CB-98FD-E68E2D48E7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18512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8ACCE-A46D-4B22-8029-82950C869EB6}" type="datetimeFigureOut">
              <a:rPr lang="ru-RU" smtClean="0"/>
              <a:t>22.11.2017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4EA03-2924-46CB-98FD-E68E2D48E7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50644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8ACCE-A46D-4B22-8029-82950C869EB6}" type="datetimeFigureOut">
              <a:rPr lang="ru-RU" smtClean="0"/>
              <a:t>22.11.2017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4EA03-2924-46CB-98FD-E68E2D48E7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6408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8ACCE-A46D-4B22-8029-82950C869EB6}" type="datetimeFigureOut">
              <a:rPr lang="ru-RU" smtClean="0"/>
              <a:t>22.11.2017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4EA03-2924-46CB-98FD-E68E2D48E7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22204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8ACCE-A46D-4B22-8029-82950C869EB6}" type="datetimeFigureOut">
              <a:rPr lang="ru-RU" smtClean="0"/>
              <a:t>22.11.2017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4EA03-2924-46CB-98FD-E68E2D48E7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19794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8ACCE-A46D-4B22-8029-82950C869EB6}" type="datetimeFigureOut">
              <a:rPr lang="ru-RU" smtClean="0"/>
              <a:t>22.11.2017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4EA03-2924-46CB-98FD-E68E2D48E7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06359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48ACCE-A46D-4B22-8029-82950C869EB6}" type="datetimeFigureOut">
              <a:rPr lang="ru-RU" smtClean="0"/>
              <a:t>22.11.2017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D84EA03-2924-46CB-98FD-E68E2D48E7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33031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52" r:id="rId1"/>
    <p:sldLayoutId id="2147484353" r:id="rId2"/>
    <p:sldLayoutId id="2147484354" r:id="rId3"/>
    <p:sldLayoutId id="2147484355" r:id="rId4"/>
    <p:sldLayoutId id="2147484356" r:id="rId5"/>
    <p:sldLayoutId id="2147484357" r:id="rId6"/>
    <p:sldLayoutId id="2147484358" r:id="rId7"/>
    <p:sldLayoutId id="2147484359" r:id="rId8"/>
    <p:sldLayoutId id="2147484360" r:id="rId9"/>
    <p:sldLayoutId id="2147484361" r:id="rId10"/>
    <p:sldLayoutId id="2147484362" r:id="rId11"/>
    <p:sldLayoutId id="2147484363" r:id="rId12"/>
    <p:sldLayoutId id="2147484364" r:id="rId13"/>
    <p:sldLayoutId id="2147484365" r:id="rId14"/>
    <p:sldLayoutId id="2147484366" r:id="rId15"/>
    <p:sldLayoutId id="214748436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5571" y="494211"/>
            <a:ext cx="11876757" cy="5579330"/>
          </a:xfrm>
        </p:spPr>
        <p:txBody>
          <a:bodyPr>
            <a:normAutofit/>
          </a:bodyPr>
          <a:lstStyle/>
          <a:p>
            <a:pPr algn="ctr"/>
            <a:r>
              <a:rPr lang="ru-RU" i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itka Display" panose="02000505000000020004" pitchFamily="2" charset="0"/>
              </a:rPr>
              <a:t>Проект Бюджета муниципального образования городское </a:t>
            </a:r>
            <a:br>
              <a:rPr lang="ru-RU" i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itka Display" panose="02000505000000020004" pitchFamily="2" charset="0"/>
              </a:rPr>
            </a:br>
            <a:r>
              <a:rPr lang="ru-RU" i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itka Display" panose="02000505000000020004" pitchFamily="2" charset="0"/>
              </a:rPr>
              <a:t>поселение Андра </a:t>
            </a:r>
            <a:br>
              <a:rPr lang="ru-RU" i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itka Display" panose="02000505000000020004" pitchFamily="2" charset="0"/>
              </a:rPr>
            </a:br>
            <a:r>
              <a:rPr lang="ru-RU" i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itka Display" panose="02000505000000020004" pitchFamily="2" charset="0"/>
              </a:rPr>
              <a:t>на </a:t>
            </a:r>
            <a:r>
              <a:rPr lang="ru-RU" i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itka Display" panose="02000505000000020004" pitchFamily="2" charset="0"/>
              </a:rPr>
              <a:t>2018 </a:t>
            </a:r>
            <a:r>
              <a:rPr lang="ru-RU" i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itka Display" panose="02000505000000020004" pitchFamily="2" charset="0"/>
              </a:rPr>
              <a:t>год и </a:t>
            </a:r>
            <a:br>
              <a:rPr lang="ru-RU" i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itka Display" panose="02000505000000020004" pitchFamily="2" charset="0"/>
              </a:rPr>
            </a:br>
            <a:r>
              <a:rPr lang="ru-RU" i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itka Display" panose="02000505000000020004" pitchFamily="2" charset="0"/>
              </a:rPr>
              <a:t>плановый период </a:t>
            </a:r>
            <a:br>
              <a:rPr lang="ru-RU" i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itka Display" panose="02000505000000020004" pitchFamily="2" charset="0"/>
              </a:rPr>
            </a:br>
            <a:r>
              <a:rPr lang="ru-RU" i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itka Display" panose="02000505000000020004" pitchFamily="2" charset="0"/>
              </a:rPr>
              <a:t>2019-2020 годов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12494" y="4468309"/>
            <a:ext cx="1676873" cy="20631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0490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33830801"/>
              </p:ext>
            </p:extLst>
          </p:nvPr>
        </p:nvGraphicFramePr>
        <p:xfrm>
          <a:off x="77003" y="67378"/>
          <a:ext cx="11585156" cy="61024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Рисунок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96598" y="259882"/>
            <a:ext cx="881063" cy="10866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15603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бъект 2"/>
          <p:cNvSpPr txBox="1">
            <a:spLocks/>
          </p:cNvSpPr>
          <p:nvPr/>
        </p:nvSpPr>
        <p:spPr>
          <a:xfrm>
            <a:off x="-257132" y="139338"/>
            <a:ext cx="11345436" cy="467055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1145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3200" b="1" dirty="0" smtClean="0">
                <a:solidFill>
                  <a:schemeClr val="tx1"/>
                </a:solidFill>
              </a:rPr>
              <a:t>РАЗДЕЛ 04 «Национальная </a:t>
            </a:r>
            <a:r>
              <a:rPr lang="ru-RU" sz="3200" b="1" dirty="0">
                <a:solidFill>
                  <a:schemeClr val="tx1"/>
                </a:solidFill>
              </a:rPr>
              <a:t>экономика</a:t>
            </a:r>
            <a:r>
              <a:rPr lang="ru-RU" sz="3200" b="1" dirty="0" smtClean="0">
                <a:solidFill>
                  <a:schemeClr val="tx1"/>
                </a:solidFill>
              </a:rPr>
              <a:t>» (тыс.руб.)</a:t>
            </a:r>
            <a:endParaRPr lang="ru-RU" sz="3200" b="1" dirty="0">
              <a:solidFill>
                <a:schemeClr val="tx1"/>
              </a:solidFill>
            </a:endParaRPr>
          </a:p>
        </p:txBody>
      </p:sp>
      <p:graphicFrame>
        <p:nvGraphicFramePr>
          <p:cNvPr id="11" name="Диаграмма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84981295"/>
              </p:ext>
            </p:extLst>
          </p:nvPr>
        </p:nvGraphicFramePr>
        <p:xfrm>
          <a:off x="577515" y="606393"/>
          <a:ext cx="11030551" cy="56981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10" name="Рисунок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7534" y="139338"/>
            <a:ext cx="881063" cy="10866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77600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1"/>
          <p:cNvSpPr txBox="1">
            <a:spLocks/>
          </p:cNvSpPr>
          <p:nvPr/>
        </p:nvSpPr>
        <p:spPr>
          <a:xfrm>
            <a:off x="416117" y="-142881"/>
            <a:ext cx="9914021" cy="826275"/>
          </a:xfrm>
          <a:prstGeom prst="rect">
            <a:avLst/>
          </a:prstGeom>
          <a:noFill/>
          <a:ln>
            <a:noFill/>
          </a:ln>
          <a:effectLst>
            <a:reflection stA="45000" endPos="0" dist="50800" dir="5400000" sy="-100000" algn="bl" rotWithShape="0"/>
            <a:softEdge rad="203200"/>
          </a:effectLst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Раздел 05 «Жилищно-коммунальное хозяйство»</a:t>
            </a:r>
            <a:endParaRPr lang="ru-RU" dirty="0"/>
          </a:p>
        </p:txBody>
      </p:sp>
      <p:graphicFrame>
        <p:nvGraphicFramePr>
          <p:cNvPr id="13" name="Диаграмма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21842710"/>
              </p:ext>
            </p:extLst>
          </p:nvPr>
        </p:nvGraphicFramePr>
        <p:xfrm>
          <a:off x="416118" y="481263"/>
          <a:ext cx="11336328" cy="60254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11" name="Рисунок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10937" y="69966"/>
            <a:ext cx="881063" cy="10866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22277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404262" y="-105878"/>
            <a:ext cx="9644514" cy="837398"/>
          </a:xfrm>
          <a:prstGeom prst="rect">
            <a:avLst/>
          </a:prstGeom>
          <a:noFill/>
          <a:ln>
            <a:noFill/>
          </a:ln>
          <a:effectLst>
            <a:reflection stA="45000" endPos="0" dist="50800" dir="5400000" sy="-100000" algn="bl" rotWithShape="0"/>
            <a:softEdge rad="203200"/>
          </a:effectLst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Раздел 08 «Культура и кинематография»</a:t>
            </a:r>
            <a:endParaRPr lang="ru-RU" dirty="0"/>
          </a:p>
        </p:txBody>
      </p:sp>
      <p:graphicFrame>
        <p:nvGraphicFramePr>
          <p:cNvPr id="8" name="Диаграмма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37561237"/>
              </p:ext>
            </p:extLst>
          </p:nvPr>
        </p:nvGraphicFramePr>
        <p:xfrm>
          <a:off x="404262" y="519764"/>
          <a:ext cx="11454062" cy="59772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9" name="Рисунок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40891" y="108467"/>
            <a:ext cx="881063" cy="10866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44502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02533" y="-153502"/>
            <a:ext cx="10435614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Деятельность в сфере культуры поселения</a:t>
            </a:r>
            <a:endParaRPr lang="ru-RU" sz="44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5" name="Рисунок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44024" y="193126"/>
            <a:ext cx="881063" cy="10866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Вертикальный свиток 5"/>
          <p:cNvSpPr/>
          <p:nvPr/>
        </p:nvSpPr>
        <p:spPr>
          <a:xfrm>
            <a:off x="625641" y="1520791"/>
            <a:ext cx="2877953" cy="1807143"/>
          </a:xfrm>
          <a:prstGeom prst="verticalScroll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2017 </a:t>
            </a:r>
            <a:r>
              <a:rPr lang="ru-RU" sz="2000" b="1" dirty="0">
                <a:solidFill>
                  <a:schemeClr val="tx1"/>
                </a:solidFill>
              </a:rPr>
              <a:t>год (РСД от </a:t>
            </a:r>
            <a:r>
              <a:rPr lang="ru-RU" sz="2000" b="1" dirty="0" smtClean="0">
                <a:solidFill>
                  <a:schemeClr val="tx1"/>
                </a:solidFill>
              </a:rPr>
              <a:t>10.11.2017 </a:t>
            </a:r>
            <a:r>
              <a:rPr lang="ru-RU" sz="2000" b="1" dirty="0">
                <a:solidFill>
                  <a:schemeClr val="tx1"/>
                </a:solidFill>
              </a:rPr>
              <a:t>№ </a:t>
            </a:r>
            <a:r>
              <a:rPr lang="ru-RU" sz="2000" b="1" dirty="0" smtClean="0">
                <a:solidFill>
                  <a:schemeClr val="tx1"/>
                </a:solidFill>
              </a:rPr>
              <a:t>45)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7" name="Прямоугольная выноска 6"/>
          <p:cNvSpPr/>
          <p:nvPr/>
        </p:nvSpPr>
        <p:spPr>
          <a:xfrm>
            <a:off x="2800951" y="1279771"/>
            <a:ext cx="1472665" cy="587530"/>
          </a:xfrm>
          <a:prstGeom prst="wedgeRectCallout">
            <a:avLst>
              <a:gd name="adj1" fmla="val -38480"/>
              <a:gd name="adj2" fmla="val 9690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336,0</a:t>
            </a:r>
            <a:endParaRPr lang="ru-RU" dirty="0"/>
          </a:p>
        </p:txBody>
      </p:sp>
      <p:sp>
        <p:nvSpPr>
          <p:cNvPr id="8" name="Вертикальный свиток 7"/>
          <p:cNvSpPr/>
          <p:nvPr/>
        </p:nvSpPr>
        <p:spPr>
          <a:xfrm>
            <a:off x="2183330" y="4031381"/>
            <a:ext cx="2877953" cy="1807143"/>
          </a:xfrm>
          <a:prstGeom prst="verticalScroll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Проект 2019 год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9" name="Вертикальный свиток 8"/>
          <p:cNvSpPr/>
          <p:nvPr/>
        </p:nvSpPr>
        <p:spPr>
          <a:xfrm>
            <a:off x="5175183" y="1520790"/>
            <a:ext cx="2877953" cy="1807143"/>
          </a:xfrm>
          <a:prstGeom prst="verticalScroll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Проект 2018 год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10" name="Вертикальный свиток 9"/>
          <p:cNvSpPr/>
          <p:nvPr/>
        </p:nvSpPr>
        <p:spPr>
          <a:xfrm>
            <a:off x="7432934" y="4031381"/>
            <a:ext cx="2877953" cy="1807143"/>
          </a:xfrm>
          <a:prstGeom prst="verticalScroll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Проект 2020 год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11" name="Прямоугольная выноска 10"/>
          <p:cNvSpPr/>
          <p:nvPr/>
        </p:nvSpPr>
        <p:spPr>
          <a:xfrm>
            <a:off x="7316803" y="1279771"/>
            <a:ext cx="1472665" cy="587530"/>
          </a:xfrm>
          <a:prstGeom prst="wedgeRectCallout">
            <a:avLst>
              <a:gd name="adj1" fmla="val -38480"/>
              <a:gd name="adj2" fmla="val 9690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162,3</a:t>
            </a:r>
            <a:endParaRPr lang="ru-RU" dirty="0"/>
          </a:p>
        </p:txBody>
      </p:sp>
      <p:sp>
        <p:nvSpPr>
          <p:cNvPr id="12" name="Прямоугольная выноска 11"/>
          <p:cNvSpPr/>
          <p:nvPr/>
        </p:nvSpPr>
        <p:spPr>
          <a:xfrm>
            <a:off x="4267198" y="3886156"/>
            <a:ext cx="1472665" cy="587530"/>
          </a:xfrm>
          <a:prstGeom prst="wedgeRectCallout">
            <a:avLst>
              <a:gd name="adj1" fmla="val -38480"/>
              <a:gd name="adj2" fmla="val 9690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162,1</a:t>
            </a:r>
            <a:endParaRPr lang="ru-RU" dirty="0"/>
          </a:p>
        </p:txBody>
      </p:sp>
      <p:sp>
        <p:nvSpPr>
          <p:cNvPr id="13" name="Прямоугольная выноска 12"/>
          <p:cNvSpPr/>
          <p:nvPr/>
        </p:nvSpPr>
        <p:spPr>
          <a:xfrm>
            <a:off x="9303442" y="3875575"/>
            <a:ext cx="1472665" cy="587530"/>
          </a:xfrm>
          <a:prstGeom prst="wedgeRectCallout">
            <a:avLst>
              <a:gd name="adj1" fmla="val -38480"/>
              <a:gd name="adj2" fmla="val 9690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160,9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67550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953751" y="422024"/>
            <a:ext cx="9914021" cy="1435338"/>
          </a:xfrm>
          <a:prstGeom prst="rect">
            <a:avLst/>
          </a:prstGeom>
          <a:noFill/>
          <a:ln>
            <a:noFill/>
          </a:ln>
          <a:effectLst>
            <a:reflection stA="45000" endPos="0" dist="50800" dir="5400000" sy="-100000" algn="bl" rotWithShape="0"/>
            <a:softEdge rad="203200"/>
          </a:effectLst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Раздел 11 «Физическая культура и спорт</a:t>
            </a:r>
            <a:r>
              <a:rPr lang="ru-RU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» на 2017 год и плановый период 2018-2019 года</a:t>
            </a:r>
            <a:endParaRPr lang="ru-RU" dirty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4" name="Рисунок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67772" y="467150"/>
            <a:ext cx="881063" cy="10866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28004451"/>
              </p:ext>
            </p:extLst>
          </p:nvPr>
        </p:nvGraphicFramePr>
        <p:xfrm>
          <a:off x="529388" y="1598922"/>
          <a:ext cx="11146055" cy="48981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783027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02533" y="-153502"/>
            <a:ext cx="10435614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Деятельность в сфере культуры поселения</a:t>
            </a:r>
            <a:endParaRPr lang="ru-RU" sz="44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5" name="Рисунок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44024" y="193126"/>
            <a:ext cx="881063" cy="10866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Вертикальный свиток 5"/>
          <p:cNvSpPr/>
          <p:nvPr/>
        </p:nvSpPr>
        <p:spPr>
          <a:xfrm>
            <a:off x="625641" y="1520791"/>
            <a:ext cx="2877953" cy="1807143"/>
          </a:xfrm>
          <a:prstGeom prst="verticalScroll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2017 </a:t>
            </a:r>
            <a:r>
              <a:rPr lang="ru-RU" sz="2000" b="1" dirty="0">
                <a:solidFill>
                  <a:schemeClr val="tx1"/>
                </a:solidFill>
              </a:rPr>
              <a:t>год (РСД от </a:t>
            </a:r>
            <a:r>
              <a:rPr lang="ru-RU" sz="2000" b="1" dirty="0" smtClean="0">
                <a:solidFill>
                  <a:schemeClr val="tx1"/>
                </a:solidFill>
              </a:rPr>
              <a:t>10.11.2017 </a:t>
            </a:r>
            <a:r>
              <a:rPr lang="ru-RU" sz="2000" b="1" dirty="0">
                <a:solidFill>
                  <a:schemeClr val="tx1"/>
                </a:solidFill>
              </a:rPr>
              <a:t>№ </a:t>
            </a:r>
            <a:r>
              <a:rPr lang="ru-RU" sz="2000" b="1" dirty="0" smtClean="0">
                <a:solidFill>
                  <a:schemeClr val="tx1"/>
                </a:solidFill>
              </a:rPr>
              <a:t>45)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7" name="Прямоугольная выноска 6"/>
          <p:cNvSpPr/>
          <p:nvPr/>
        </p:nvSpPr>
        <p:spPr>
          <a:xfrm>
            <a:off x="2631708" y="1316334"/>
            <a:ext cx="1472665" cy="587530"/>
          </a:xfrm>
          <a:prstGeom prst="wedgeRectCallout">
            <a:avLst>
              <a:gd name="adj1" fmla="val -38480"/>
              <a:gd name="adj2" fmla="val 9690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34,0</a:t>
            </a:r>
            <a:endParaRPr lang="ru-RU" dirty="0"/>
          </a:p>
        </p:txBody>
      </p:sp>
      <p:sp>
        <p:nvSpPr>
          <p:cNvPr id="8" name="Вертикальный свиток 7"/>
          <p:cNvSpPr/>
          <p:nvPr/>
        </p:nvSpPr>
        <p:spPr>
          <a:xfrm>
            <a:off x="2183330" y="4031381"/>
            <a:ext cx="2877953" cy="1807143"/>
          </a:xfrm>
          <a:prstGeom prst="verticalScroll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Проект 2019 год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9" name="Вертикальный свиток 8"/>
          <p:cNvSpPr/>
          <p:nvPr/>
        </p:nvSpPr>
        <p:spPr>
          <a:xfrm>
            <a:off x="5175183" y="1520790"/>
            <a:ext cx="2877953" cy="1807143"/>
          </a:xfrm>
          <a:prstGeom prst="verticalScroll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Проект 2018 год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10" name="Вертикальный свиток 9"/>
          <p:cNvSpPr/>
          <p:nvPr/>
        </p:nvSpPr>
        <p:spPr>
          <a:xfrm>
            <a:off x="7432934" y="4031381"/>
            <a:ext cx="2877953" cy="1807143"/>
          </a:xfrm>
          <a:prstGeom prst="verticalScroll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Проект 2020 год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11" name="Прямоугольная выноска 10"/>
          <p:cNvSpPr/>
          <p:nvPr/>
        </p:nvSpPr>
        <p:spPr>
          <a:xfrm>
            <a:off x="7316803" y="1279771"/>
            <a:ext cx="1472665" cy="587530"/>
          </a:xfrm>
          <a:prstGeom prst="wedgeRectCallout">
            <a:avLst>
              <a:gd name="adj1" fmla="val -38480"/>
              <a:gd name="adj2" fmla="val 9690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34,0</a:t>
            </a:r>
            <a:endParaRPr lang="ru-RU" dirty="0"/>
          </a:p>
        </p:txBody>
      </p:sp>
      <p:sp>
        <p:nvSpPr>
          <p:cNvPr id="12" name="Прямоугольная выноска 11"/>
          <p:cNvSpPr/>
          <p:nvPr/>
        </p:nvSpPr>
        <p:spPr>
          <a:xfrm>
            <a:off x="4267198" y="3886156"/>
            <a:ext cx="1472665" cy="587530"/>
          </a:xfrm>
          <a:prstGeom prst="wedgeRectCallout">
            <a:avLst>
              <a:gd name="adj1" fmla="val -38480"/>
              <a:gd name="adj2" fmla="val 9690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34,0</a:t>
            </a:r>
            <a:endParaRPr lang="ru-RU" dirty="0"/>
          </a:p>
        </p:txBody>
      </p:sp>
      <p:sp>
        <p:nvSpPr>
          <p:cNvPr id="13" name="Прямоугольная выноска 12"/>
          <p:cNvSpPr/>
          <p:nvPr/>
        </p:nvSpPr>
        <p:spPr>
          <a:xfrm>
            <a:off x="9303442" y="3875575"/>
            <a:ext cx="1472665" cy="587530"/>
          </a:xfrm>
          <a:prstGeom prst="wedgeRectCallout">
            <a:avLst>
              <a:gd name="adj1" fmla="val -38480"/>
              <a:gd name="adj2" fmla="val 9690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34,0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23769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4217082"/>
              </p:ext>
            </p:extLst>
          </p:nvPr>
        </p:nvGraphicFramePr>
        <p:xfrm>
          <a:off x="760395" y="818146"/>
          <a:ext cx="10597415" cy="5592279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5101390"/>
                <a:gridCol w="924026"/>
                <a:gridCol w="1004842"/>
                <a:gridCol w="872084"/>
                <a:gridCol w="875899"/>
                <a:gridCol w="885524"/>
                <a:gridCol w="933650"/>
              </a:tblGrid>
              <a:tr h="74563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субвенций (субсидий)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ПРОЕКТ 2018 </a:t>
                      </a:r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 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Местный бюджет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ПРОЕКТ</a:t>
                      </a:r>
                      <a:r>
                        <a:rPr lang="ru-RU" sz="160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 год 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Местный бюджет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ПРОЕКТ  </a:t>
                      </a:r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</a:t>
                      </a:r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Местный бюджет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111845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Субвенции бюджетам муниципальных образований на осуществление полномочий по первичному воинскому учету на </a:t>
                      </a:r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территориях, </a:t>
                      </a:r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где отсутствуют военные комиссариаты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393,8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397,7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411,0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186409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Субсидия на строительство (реконструкцию), капитальный ремонт </a:t>
                      </a:r>
                      <a:b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 ремонт автомобильных дорог общего пользования местного значения в рамках подпрограммы "Дорожное хозяйство" Муниципальной программы "Развитие транспортной системы муниципального образования </a:t>
                      </a:r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Октябрьского </a:t>
                      </a:r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района на 2016–2020 годы")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389,1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20,4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374,0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19,6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374,0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19,6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74563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"Управление муниципальной собственностью Октябрьского </a:t>
                      </a:r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района </a:t>
                      </a:r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2016-2020 "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96,0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96,0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96,0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74563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физической культуры и спорта на территории Октябрьского района на 2016-2020 годы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5,00</a:t>
                      </a:r>
                      <a:endParaRPr lang="ru-RU" sz="16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5,00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5,00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7281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883,9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20,4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872,7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19,6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872,7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19,6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4" name="Заголовок 1"/>
          <p:cNvSpPr txBox="1">
            <a:spLocks/>
          </p:cNvSpPr>
          <p:nvPr/>
        </p:nvSpPr>
        <p:spPr>
          <a:xfrm>
            <a:off x="501365" y="-9901"/>
            <a:ext cx="9914021" cy="510415"/>
          </a:xfrm>
          <a:prstGeom prst="rect">
            <a:avLst/>
          </a:prstGeom>
          <a:noFill/>
          <a:ln>
            <a:noFill/>
          </a:ln>
          <a:effectLst>
            <a:reflection stA="45000" endPos="0" dist="50800" dir="5400000" sy="-100000" algn="bl" rotWithShape="0"/>
            <a:softEdge rad="203200"/>
          </a:effectLst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Программные расходы</a:t>
            </a:r>
            <a:endParaRPr lang="ru-RU" dirty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1052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8758" y="2110389"/>
            <a:ext cx="11762071" cy="3212382"/>
          </a:xfrm>
        </p:spPr>
        <p:txBody>
          <a:bodyPr>
            <a:noAutofit/>
          </a:bodyPr>
          <a:lstStyle/>
          <a:p>
            <a:pPr algn="ctr"/>
            <a:r>
              <a:rPr lang="ru-RU" sz="96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Спасибо за внимание!</a:t>
            </a:r>
            <a:r>
              <a:rPr lang="ru-RU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/>
            </a:r>
            <a:br>
              <a:rPr lang="ru-RU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</a:br>
            <a:endParaRPr lang="ru-RU" sz="4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78139" y="5621153"/>
            <a:ext cx="9613861" cy="1316063"/>
          </a:xfrm>
        </p:spPr>
        <p:txBody>
          <a:bodyPr>
            <a:normAutofit/>
          </a:bodyPr>
          <a:lstStyle/>
          <a:p>
            <a:pPr algn="ctr">
              <a:defRPr/>
            </a:pPr>
            <a:endParaRPr lang="ru-RU" sz="4800" i="1" dirty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54293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Рисунок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15884" y="88460"/>
            <a:ext cx="1083072" cy="13357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Объект 2"/>
          <p:cNvSpPr txBox="1">
            <a:spLocks/>
          </p:cNvSpPr>
          <p:nvPr/>
        </p:nvSpPr>
        <p:spPr>
          <a:xfrm>
            <a:off x="1204178" y="125332"/>
            <a:ext cx="9692422" cy="952698"/>
          </a:xfrm>
          <a:prstGeom prst="rect">
            <a:avLst/>
          </a:prstGeom>
          <a:solidFill>
            <a:srgbClr val="92D050"/>
          </a:solidFill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None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ru-RU" sz="4400" b="1" dirty="0" smtClean="0">
                <a:solidFill>
                  <a:schemeClr val="accent1">
                    <a:lumMod val="50000"/>
                  </a:schemeClr>
                </a:solidFill>
                <a:latin typeface="Book Antiqua" panose="02040602050305030304" pitchFamily="18" charset="0"/>
              </a:rPr>
              <a:t>ДОХОДЫ БЮДЖЕТА ГОРОДСКОГО ПОСЕЛЕНИЯ СОСТАВЛЯЮТ (тыс.руб.)</a:t>
            </a:r>
            <a:endParaRPr lang="ru-RU" dirty="0"/>
          </a:p>
        </p:txBody>
      </p:sp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39504326"/>
              </p:ext>
            </p:extLst>
          </p:nvPr>
        </p:nvGraphicFramePr>
        <p:xfrm>
          <a:off x="1395203" y="1078030"/>
          <a:ext cx="9100457" cy="57799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59393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2"/>
          <p:cNvSpPr txBox="1">
            <a:spLocks/>
          </p:cNvSpPr>
          <p:nvPr/>
        </p:nvSpPr>
        <p:spPr>
          <a:xfrm>
            <a:off x="163630" y="163628"/>
            <a:ext cx="10250906" cy="1001029"/>
          </a:xfrm>
          <a:prstGeom prst="rect">
            <a:avLst/>
          </a:prstGeom>
          <a:solidFill>
            <a:srgbClr val="92D050"/>
          </a:solidFill>
        </p:spPr>
        <p:txBody>
          <a:bodyPr>
            <a:normAutofit fontScale="70000" lnSpcReduction="20000"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1145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 3" panose="05040102010807070707" pitchFamily="18" charset="2"/>
              <a:buNone/>
            </a:pPr>
            <a:r>
              <a:rPr lang="ru-RU" sz="4800" b="1" dirty="0" smtClean="0"/>
              <a:t>Структура доходов бюджета муниципального образования городское поселение Андра</a:t>
            </a:r>
            <a:endParaRPr lang="ru-RU" b="1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14680" y="163628"/>
            <a:ext cx="1085182" cy="1335140"/>
          </a:xfrm>
          <a:prstGeom prst="rect">
            <a:avLst/>
          </a:prstGeom>
        </p:spPr>
      </p:pic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28178142"/>
              </p:ext>
            </p:extLst>
          </p:nvPr>
        </p:nvGraphicFramePr>
        <p:xfrm>
          <a:off x="163630" y="1395663"/>
          <a:ext cx="10462661" cy="52265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015000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2"/>
          <p:cNvSpPr txBox="1">
            <a:spLocks/>
          </p:cNvSpPr>
          <p:nvPr/>
        </p:nvSpPr>
        <p:spPr>
          <a:xfrm>
            <a:off x="413886" y="194338"/>
            <a:ext cx="10479162" cy="1047321"/>
          </a:xfrm>
          <a:prstGeom prst="rect">
            <a:avLst/>
          </a:prstGeom>
          <a:solidFill>
            <a:srgbClr val="92D050"/>
          </a:solidFill>
        </p:spPr>
        <p:txBody>
          <a:bodyPr vert="horz" lIns="91440" tIns="45720" rIns="91440" bIns="45720" rtlCol="0" anchor="t">
            <a:normAutofit fontScale="70000" lnSpcReduction="20000"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ru-RU" sz="4800" b="1" dirty="0" smtClean="0"/>
              <a:t>Структура доходов бюджета муниципального образования городское поселение Андра</a:t>
            </a:r>
            <a:endParaRPr lang="ru-RU" b="1" dirty="0"/>
          </a:p>
        </p:txBody>
      </p:sp>
      <p:pic>
        <p:nvPicPr>
          <p:cNvPr id="5" name="Рисунок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96633" y="194338"/>
            <a:ext cx="1083072" cy="13357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7610913"/>
              </p:ext>
            </p:extLst>
          </p:nvPr>
        </p:nvGraphicFramePr>
        <p:xfrm>
          <a:off x="413890" y="1383179"/>
          <a:ext cx="10479159" cy="5267879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963550"/>
                <a:gridCol w="1280160"/>
                <a:gridCol w="914400"/>
                <a:gridCol w="1366787"/>
                <a:gridCol w="837398"/>
                <a:gridCol w="1251284"/>
                <a:gridCol w="837398"/>
                <a:gridCol w="1318661"/>
                <a:gridCol w="709521"/>
              </a:tblGrid>
              <a:tr h="829340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 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 (РСД от </a:t>
                      </a: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10.11.2017 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</a:t>
                      </a: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45)</a:t>
                      </a:r>
                      <a:endParaRPr lang="ru-RU" sz="20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Прогноз на </a:t>
                      </a: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 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  <a:endParaRPr lang="ru-RU" sz="20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Прогноз на </a:t>
                      </a: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 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  <a:endParaRPr lang="ru-RU" sz="20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Прогноз на </a:t>
                      </a: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  <a:endParaRPr lang="ru-RU" sz="20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5669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Сумма (тыс.руб.)</a:t>
                      </a:r>
                      <a:endParaRPr lang="ru-RU" sz="20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20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Сумма (тыс.руб.)</a:t>
                      </a:r>
                      <a:endParaRPr lang="ru-RU" sz="20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20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Сумма (тыс.руб.)</a:t>
                      </a:r>
                      <a:endParaRPr lang="ru-RU" sz="20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20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Сумма (тыс.руб.)</a:t>
                      </a:r>
                      <a:endParaRPr lang="ru-RU" sz="20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20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15377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безвозмездные поступления</a:t>
                      </a:r>
                      <a:endParaRPr lang="ru-RU" sz="20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19 712,40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53,4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14 293,30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45,0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10 </a:t>
                      </a: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014,40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36,3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10 000,50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36,2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95669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налоговые доходы</a:t>
                      </a:r>
                      <a:endParaRPr lang="ru-RU" sz="20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14 564,30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39,5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15 055,50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47,3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15 132,50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54,9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15 158,5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600" b="1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55,0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95669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неналоговые доходы</a:t>
                      </a:r>
                      <a:endParaRPr lang="ru-RU" sz="20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2 620,50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7,1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2 441,00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7,7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2 441,00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8,8</a:t>
                      </a:r>
                      <a:endParaRPr lang="ru-RU" sz="1600" b="1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2 441,00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8,8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1466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</a:t>
                      </a:r>
                      <a:endParaRPr lang="ru-RU" sz="20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36 897,20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31 789,80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27 </a:t>
                      </a: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587,90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27 </a:t>
                      </a: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600,00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433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2"/>
          <p:cNvSpPr txBox="1">
            <a:spLocks/>
          </p:cNvSpPr>
          <p:nvPr/>
        </p:nvSpPr>
        <p:spPr>
          <a:xfrm>
            <a:off x="144379" y="91212"/>
            <a:ext cx="10481912" cy="1092696"/>
          </a:xfrm>
          <a:prstGeom prst="rect">
            <a:avLst/>
          </a:prstGeom>
          <a:solidFill>
            <a:srgbClr val="92D050"/>
          </a:solidFill>
        </p:spPr>
        <p:txBody>
          <a:bodyPr>
            <a:normAutofit fontScale="85000" lnSpcReduction="20000"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1145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 3" panose="05040102010807070707" pitchFamily="18" charset="2"/>
              <a:buNone/>
            </a:pPr>
            <a:r>
              <a:rPr lang="ru-RU" sz="4800" b="1" dirty="0" smtClean="0"/>
              <a:t>Структура налоговых доходов бюджета  городского поселения Андра (тыс. руб.)</a:t>
            </a:r>
            <a:endParaRPr lang="ru-RU" b="1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14680" y="91212"/>
            <a:ext cx="1085182" cy="1335140"/>
          </a:xfrm>
          <a:prstGeom prst="rect">
            <a:avLst/>
          </a:prstGeom>
        </p:spPr>
      </p:pic>
      <p:graphicFrame>
        <p:nvGraphicFramePr>
          <p:cNvPr id="9" name="Диаграмма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16644818"/>
              </p:ext>
            </p:extLst>
          </p:nvPr>
        </p:nvGraphicFramePr>
        <p:xfrm>
          <a:off x="592183" y="1183908"/>
          <a:ext cx="11016343" cy="55922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013922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 txBox="1">
            <a:spLocks/>
          </p:cNvSpPr>
          <p:nvPr/>
        </p:nvSpPr>
        <p:spPr>
          <a:xfrm>
            <a:off x="154003" y="139338"/>
            <a:ext cx="10414535" cy="952901"/>
          </a:xfrm>
          <a:prstGeom prst="rect">
            <a:avLst/>
          </a:prstGeom>
          <a:solidFill>
            <a:srgbClr val="92D050"/>
          </a:solidFill>
        </p:spPr>
        <p:txBody>
          <a:bodyPr>
            <a:normAutofit fontScale="70000" lnSpcReduction="20000"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1145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 3" panose="05040102010807070707" pitchFamily="18" charset="2"/>
              <a:buNone/>
            </a:pPr>
            <a:r>
              <a:rPr lang="ru-RU" sz="4800" b="1" dirty="0" smtClean="0"/>
              <a:t>Структура неналоговых доходов бюджета  городского поселения Андра (тыс. руб.)</a:t>
            </a:r>
            <a:endParaRPr lang="ru-RU" b="1" dirty="0"/>
          </a:p>
        </p:txBody>
      </p:sp>
      <p:pic>
        <p:nvPicPr>
          <p:cNvPr id="4" name="Рисунок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88304" y="139338"/>
            <a:ext cx="881063" cy="10866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96808178"/>
              </p:ext>
            </p:extLst>
          </p:nvPr>
        </p:nvGraphicFramePr>
        <p:xfrm>
          <a:off x="314793" y="1225983"/>
          <a:ext cx="11287594" cy="53996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311001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2585388"/>
              </p:ext>
            </p:extLst>
          </p:nvPr>
        </p:nvGraphicFramePr>
        <p:xfrm>
          <a:off x="317633" y="1094281"/>
          <a:ext cx="11704320" cy="5575974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{5940675A-B579-460E-94D1-54222C63F5DA}</a:tableStyleId>
              </a:tblPr>
              <a:tblGrid>
                <a:gridCol w="4331368"/>
                <a:gridCol w="1386038"/>
                <a:gridCol w="1780674"/>
                <a:gridCol w="1559293"/>
                <a:gridCol w="1386037"/>
                <a:gridCol w="1260910"/>
              </a:tblGrid>
              <a:tr h="240232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463" marR="31463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Раздел БК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463" marR="31463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 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 (РСД от </a:t>
                      </a: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10.11.2017 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</a:t>
                      </a: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45)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463" marR="31463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Проект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463" marR="31463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2232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 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463" marR="3146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 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463" marR="3146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463" marR="31463" marT="0" marB="0" anchor="ctr"/>
                </a:tc>
              </a:tr>
              <a:tr h="7467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Общегосударственные вопросы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463" marR="3146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463" marR="3146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11 944,4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463" marR="3146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10 801,1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463" marR="3146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10 194,6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463" marR="3146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10 194,6</a:t>
                      </a:r>
                      <a:endParaRPr lang="ru-RU" sz="18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463" marR="31463" marT="0" marB="0" anchor="ctr"/>
                </a:tc>
              </a:tr>
              <a:tr h="49786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Национальная оборона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463" marR="3146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02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463" marR="3146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221,2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463" marR="3146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393,8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463" marR="3146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397,7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463" marR="3146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411,0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463" marR="31463" marT="0" marB="0" anchor="ctr"/>
                </a:tc>
              </a:tr>
              <a:tr h="68285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Национальная безопасность и правоохранительная деятельность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463" marR="3146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03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463" marR="3146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295,3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463" marR="3146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463" marR="3146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162,0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463" marR="3146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162,0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463" marR="31463" marT="0" marB="0" anchor="ctr"/>
                </a:tc>
              </a:tr>
              <a:tr h="42988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Национальная экономика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463" marR="3146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04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463" marR="3146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3 053,6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463" marR="3146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1 852,6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463" marR="3146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1 837,5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463" marR="3146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1 837,5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463" marR="31463" marT="0" marB="0" anchor="ctr"/>
                </a:tc>
              </a:tr>
              <a:tr h="3877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Жилищно-коммунальное хозяйство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463" marR="3146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05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463" marR="3146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8 813,4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463" marR="3146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1 385,0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463" marR="3146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1 385,0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463" marR="3146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1 385,0</a:t>
                      </a:r>
                      <a:endParaRPr lang="ru-RU" sz="18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463" marR="31463" marT="0" marB="0" anchor="ctr"/>
                </a:tc>
              </a:tr>
              <a:tr h="44916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Образование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463" marR="3146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463" marR="31463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150,4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463" marR="31463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463" marR="31463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463" marR="31463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463" marR="31463" marT="0" marB="0" anchor="ctr"/>
                </a:tc>
              </a:tr>
              <a:tr h="480464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Культура, кинематография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463" marR="3146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08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463" marR="3146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10 233,3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463" marR="3146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13 200,3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463" marR="3146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9 511,1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463" marR="3146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9 509,9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463" marR="31463" marT="0" marB="0" anchor="ctr"/>
                </a:tc>
              </a:tr>
              <a:tr h="480464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Физическая культура и спорт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463" marR="3146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463" marR="3146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3 958,5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463" marR="3146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4 100,0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463" marR="3146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4 100,0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463" marR="3146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4 100,0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463" marR="31463" marT="0" marB="0" anchor="ctr"/>
                </a:tc>
              </a:tr>
              <a:tr h="3877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расходов: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463" marR="3146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463" marR="3146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38 670,1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463" marR="3146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31 789,8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463" marR="3146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27 587,9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463" marR="3146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27 600,0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463" marR="31463" marT="0" marB="0" anchor="ctr"/>
                </a:tc>
              </a:tr>
            </a:tbl>
          </a:graphicData>
        </a:graphic>
      </p:graphicFrame>
      <p:sp>
        <p:nvSpPr>
          <p:cNvPr id="3" name="Объект 2"/>
          <p:cNvSpPr txBox="1">
            <a:spLocks/>
          </p:cNvSpPr>
          <p:nvPr/>
        </p:nvSpPr>
        <p:spPr>
          <a:xfrm>
            <a:off x="317633" y="0"/>
            <a:ext cx="9692422" cy="968950"/>
          </a:xfrm>
          <a:prstGeom prst="rect">
            <a:avLst/>
          </a:prstGeom>
          <a:solidFill>
            <a:srgbClr val="92D050"/>
          </a:solidFill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None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ru-RU" sz="4400" b="1" dirty="0" smtClean="0">
                <a:solidFill>
                  <a:schemeClr val="accent1">
                    <a:lumMod val="50000"/>
                  </a:schemeClr>
                </a:solidFill>
                <a:latin typeface="Book Antiqua" panose="02040602050305030304" pitchFamily="18" charset="0"/>
              </a:rPr>
              <a:t>РАСХОДЫ БЮДЖЕТА ГОРОДСКОГО ПОСЕЛЕНИЯ СОСТАВЛЯЮТ (тыс.руб.)</a:t>
            </a:r>
            <a:endParaRPr lang="ru-RU" dirty="0"/>
          </a:p>
        </p:txBody>
      </p:sp>
      <p:pic>
        <p:nvPicPr>
          <p:cNvPr id="4" name="Рисунок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40890" y="7636"/>
            <a:ext cx="881063" cy="10866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51728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2"/>
          <p:cNvSpPr txBox="1">
            <a:spLocks/>
          </p:cNvSpPr>
          <p:nvPr/>
        </p:nvSpPr>
        <p:spPr>
          <a:xfrm>
            <a:off x="195255" y="43085"/>
            <a:ext cx="9728391" cy="563306"/>
          </a:xfrm>
          <a:prstGeom prst="rect">
            <a:avLst/>
          </a:prstGeom>
        </p:spPr>
        <p:txBody>
          <a:bodyPr>
            <a:normAutofit fontScale="92500"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1145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 3" panose="05040102010807070707" pitchFamily="18" charset="2"/>
              <a:buNone/>
            </a:pPr>
            <a:r>
              <a:rPr lang="ru-RU" sz="2800" b="1" dirty="0" smtClean="0"/>
              <a:t>РАЗДЕЛ 01 «Общегосударственные расходы» (тыс.руб.)</a:t>
            </a:r>
            <a:endParaRPr lang="ru-RU" sz="2800" b="1" dirty="0"/>
          </a:p>
        </p:txBody>
      </p:sp>
      <p:pic>
        <p:nvPicPr>
          <p:cNvPr id="5" name="Рисунок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84034" y="63068"/>
            <a:ext cx="881063" cy="10866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94394413"/>
              </p:ext>
            </p:extLst>
          </p:nvPr>
        </p:nvGraphicFramePr>
        <p:xfrm>
          <a:off x="635267" y="606391"/>
          <a:ext cx="10953550" cy="56211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337024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23774560"/>
              </p:ext>
            </p:extLst>
          </p:nvPr>
        </p:nvGraphicFramePr>
        <p:xfrm>
          <a:off x="490888" y="182880"/>
          <a:ext cx="11222141" cy="64356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46366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1863</TotalTime>
  <Words>559</Words>
  <Application>Microsoft Office PowerPoint</Application>
  <PresentationFormat>Широкоэкранный</PresentationFormat>
  <Paragraphs>235</Paragraphs>
  <Slides>18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6" baseType="lpstr">
      <vt:lpstr>Arial</vt:lpstr>
      <vt:lpstr>Book Antiqua</vt:lpstr>
      <vt:lpstr>Calibri</vt:lpstr>
      <vt:lpstr>Sitka Display</vt:lpstr>
      <vt:lpstr>Times New Roman</vt:lpstr>
      <vt:lpstr>Trebuchet MS</vt:lpstr>
      <vt:lpstr>Wingdings 3</vt:lpstr>
      <vt:lpstr>Грань</vt:lpstr>
      <vt:lpstr>Проект Бюджета муниципального образования городское  поселение Андра  на 2018 год и  плановый период  2019-2020 годов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за внимание!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муниципального образования городское поселение Андра на 2016 год</dc:title>
  <dc:creator>Buh1</dc:creator>
  <cp:lastModifiedBy>Buh1</cp:lastModifiedBy>
  <cp:revision>137</cp:revision>
  <cp:lastPrinted>2015-11-24T07:34:08Z</cp:lastPrinted>
  <dcterms:created xsi:type="dcterms:W3CDTF">2015-11-23T09:49:08Z</dcterms:created>
  <dcterms:modified xsi:type="dcterms:W3CDTF">2017-11-22T10:39:36Z</dcterms:modified>
</cp:coreProperties>
</file>