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2" r:id="rId1"/>
  </p:sldMasterIdLst>
  <p:notesMasterIdLst>
    <p:notesMasterId r:id="rId12"/>
  </p:notesMasterIdLst>
  <p:sldIdLst>
    <p:sldId id="256" r:id="rId2"/>
    <p:sldId id="260" r:id="rId3"/>
    <p:sldId id="310" r:id="rId4"/>
    <p:sldId id="311" r:id="rId5"/>
    <p:sldId id="313" r:id="rId6"/>
    <p:sldId id="297" r:id="rId7"/>
    <p:sldId id="312" r:id="rId8"/>
    <p:sldId id="309" r:id="rId9"/>
    <p:sldId id="298" r:id="rId10"/>
    <p:sldId id="269" r:id="rId11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4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329733032"/>
        <c:axId val="329734992"/>
        <c:axId val="0"/>
      </c:bar3DChart>
      <c:catAx>
        <c:axId val="329733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9734992"/>
        <c:crosses val="autoZero"/>
        <c:auto val="1"/>
        <c:lblAlgn val="ctr"/>
        <c:lblOffset val="100"/>
        <c:noMultiLvlLbl val="0"/>
      </c:catAx>
      <c:valAx>
        <c:axId val="329734992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3297330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1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3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explosion val="45"/>
            <c:spPr>
              <a:solidFill>
                <a:srgbClr val="FFFF00"/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Pt>
            <c:idx val="4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</c:dPt>
          <c:dPt>
            <c:idx val="5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</c:dPt>
          <c:dPt>
            <c:idx val="6"/>
            <c:bubble3D val="0"/>
            <c:spPr>
              <a:solidFill>
                <a:srgbClr val="0070C0"/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</c:dPt>
          <c:dPt>
            <c:idx val="7"/>
            <c:bubble3D val="0"/>
            <c:spPr>
              <a:solidFill>
                <a:srgbClr val="7030A0"/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0.19059654510187907"/>
                  <c:y val="-8.2460670425456073E-2"/>
                </c:manualLayout>
              </c:layout>
              <c:spPr>
                <a:solidFill>
                  <a:schemeClr val="bg1">
                    <a:lumMod val="85000"/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012523349642708E-2"/>
                  <c:y val="0.16823093872525194"/>
                </c:manualLayout>
              </c:layout>
              <c:spPr>
                <a:solidFill>
                  <a:schemeClr val="bg1">
                    <a:lumMod val="85000"/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7067823433393556E-2"/>
                  <c:y val="-3.1279568063251356E-2"/>
                </c:manualLayout>
              </c:layout>
              <c:spPr>
                <a:solidFill>
                  <a:schemeClr val="bg1">
                    <a:lumMod val="85000"/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0139316604775431E-2"/>
                  <c:y val="-0.13926274262013549"/>
                </c:manualLayout>
              </c:layout>
              <c:spPr>
                <a:solidFill>
                  <a:schemeClr val="bg1">
                    <a:lumMod val="85000"/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2383525353111081E-2"/>
                  <c:y val="8.1200584880593632E-2"/>
                </c:manualLayout>
              </c:layout>
              <c:spPr>
                <a:solidFill>
                  <a:schemeClr val="bg1">
                    <a:lumMod val="85000"/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5527617453998391E-2"/>
                  <c:y val="3.8349372995042288E-3"/>
                </c:manualLayout>
              </c:layout>
              <c:spPr>
                <a:solidFill>
                  <a:schemeClr val="bg1">
                    <a:lumMod val="85000"/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9.0528693711517283E-2"/>
                  <c:y val="3.5278749878487413E-2"/>
                </c:manualLayout>
              </c:layout>
              <c:spPr>
                <a:solidFill>
                  <a:schemeClr val="bg1">
                    <a:lumMod val="85000"/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5.3846407160825803E-2"/>
                  <c:y val="-8.1887333527753473E-2"/>
                </c:manualLayout>
              </c:layout>
              <c:spPr>
                <a:solidFill>
                  <a:schemeClr val="bg1">
                    <a:lumMod val="85000"/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>
                  <a:lumMod val="85000"/>
                  <a:alpha val="90000"/>
                </a:schemeClr>
              </a:solidFill>
              <a:ln w="12700" cap="flat" cmpd="sng" algn="ctr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/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Лист1!$A$193:$A$200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 (ВУС)</c:v>
                </c:pt>
                <c:pt idx="2">
                  <c:v>Национальная безопасность и правоохранительная деятельность (ГО и ЧС)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Лист1!$B$193:$B$200</c:f>
              <c:numCache>
                <c:formatCode>General</c:formatCode>
                <c:ptCount val="8"/>
                <c:pt idx="0" formatCode="#,##0.00">
                  <c:v>12549.6</c:v>
                </c:pt>
                <c:pt idx="1">
                  <c:v>181.8</c:v>
                </c:pt>
                <c:pt idx="2">
                  <c:v>193.7</c:v>
                </c:pt>
                <c:pt idx="3" formatCode="#,##0.00">
                  <c:v>2817</c:v>
                </c:pt>
                <c:pt idx="4" formatCode="#,##0.00">
                  <c:v>7306.1</c:v>
                </c:pt>
                <c:pt idx="5">
                  <c:v>106.7</c:v>
                </c:pt>
                <c:pt idx="6" formatCode="#,##0.00">
                  <c:v>10439.5</c:v>
                </c:pt>
                <c:pt idx="7" formatCode="#,##0.00">
                  <c:v>3958.5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ED7D31"/>
                </a:solidFill>
                <a:round/>
              </a:ln>
              <a:effectLst>
                <a:outerShdw blurRad="50800" dist="38100" dir="2700000" algn="tl" rotWithShape="0">
                  <a:srgbClr val="ED7D31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Лист1!$A$193:$A$200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 (ВУС)</c:v>
                </c:pt>
                <c:pt idx="2">
                  <c:v>Национальная безопасность и правоохранительная деятельность (ГО и ЧС)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Лист1!$C$193:$C$200</c:f>
              <c:numCache>
                <c:formatCode>General</c:formatCode>
                <c:ptCount val="8"/>
                <c:pt idx="0">
                  <c:v>99.6</c:v>
                </c:pt>
                <c:pt idx="1">
                  <c:v>100</c:v>
                </c:pt>
                <c:pt idx="2">
                  <c:v>100</c:v>
                </c:pt>
                <c:pt idx="3">
                  <c:v>88.7</c:v>
                </c:pt>
                <c:pt idx="4">
                  <c:v>81.7</c:v>
                </c:pt>
                <c:pt idx="5">
                  <c:v>71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1.9030245485759576E-2"/>
                  <c:y val="-2.44527180062498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3200" smtClean="0"/>
                      <a:t>33 911,00 тыс.рублей</a:t>
                    </a:r>
                    <a:endParaRPr lang="ru-RU" sz="32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388524100893622E-3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3200" dirty="0" smtClean="0"/>
                      <a:t>37 879,13 тыс.рублей</a:t>
                    </a:r>
                    <a:endParaRPr lang="ru-RU" sz="32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1194262050446811E-3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3200" smtClean="0"/>
                      <a:t>38 027,11 тыс.рублей</a:t>
                    </a:r>
                    <a:endParaRPr lang="ru-RU" sz="320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Лист1!$A$115:$A$117</c:f>
              <c:strCache>
                <c:ptCount val="3"/>
                <c:pt idx="0">
                  <c:v>УТВЕРЖДЕНО НА 2017 ГОД</c:v>
                </c:pt>
                <c:pt idx="1">
                  <c:v>УТОЧНЕННО НА КОНЕЦ  2017 ГОД</c:v>
                </c:pt>
                <c:pt idx="2">
                  <c:v>ИСПОЛНЕНО</c:v>
                </c:pt>
              </c:strCache>
            </c:strRef>
          </c:cat>
          <c:val>
            <c:numRef>
              <c:f>Лист1!$B$115:$B$117</c:f>
              <c:numCache>
                <c:formatCode>#\ ##0.00\ _₽</c:formatCode>
                <c:ptCount val="3"/>
                <c:pt idx="0">
                  <c:v>33911</c:v>
                </c:pt>
                <c:pt idx="1">
                  <c:v>37879.129999999997</c:v>
                </c:pt>
                <c:pt idx="2">
                  <c:v>38027.11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29735384"/>
        <c:axId val="329734208"/>
        <c:axId val="0"/>
      </c:bar3DChart>
      <c:catAx>
        <c:axId val="329735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29734208"/>
        <c:crosses val="autoZero"/>
        <c:auto val="1"/>
        <c:lblAlgn val="ctr"/>
        <c:lblOffset val="100"/>
        <c:noMultiLvlLbl val="0"/>
      </c:catAx>
      <c:valAx>
        <c:axId val="329734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_₽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9735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329734600"/>
        <c:axId val="329731856"/>
        <c:axId val="0"/>
      </c:bar3DChart>
      <c:catAx>
        <c:axId val="329734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9731856"/>
        <c:crosses val="autoZero"/>
        <c:auto val="1"/>
        <c:lblAlgn val="ctr"/>
        <c:lblOffset val="100"/>
        <c:noMultiLvlLbl val="0"/>
      </c:catAx>
      <c:valAx>
        <c:axId val="329731856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3297346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673629871862285E-2"/>
          <c:y val="7.5974228660270995E-2"/>
          <c:w val="0.85090782538392939"/>
          <c:h val="0.81571323474959134"/>
        </c:manualLayout>
      </c:layout>
      <c:pie3DChart>
        <c:varyColors val="1"/>
        <c:ser>
          <c:idx val="0"/>
          <c:order val="0"/>
          <c:explosion val="22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explosion val="4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explosion val="3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1"/>
              <c:layout>
                <c:manualLayout>
                  <c:x val="-9.9363165852293184E-2"/>
                  <c:y val="-0.1680505581010538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Налог на  доходы физических</a:t>
                    </a:r>
                    <a:r>
                      <a:rPr lang="ru-RU" sz="2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лиц;</a:t>
                    </a:r>
                  </a:p>
                  <a:p>
                    <a:pPr>
                      <a:defRPr sz="2400"/>
                    </a:pPr>
                    <a:r>
                      <a:rPr lang="ru-RU" sz="2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13 101,7;</a:t>
                    </a:r>
                  </a:p>
                  <a:p>
                    <a:pPr>
                      <a:defRPr sz="2400"/>
                    </a:pPr>
                    <a:r>
                      <a:rPr lang="ru-RU" sz="2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(83,18%)</a:t>
                    </a:r>
                    <a:endParaRPr lang="ru-RU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5627503329724946E-2"/>
                  <c:y val="-0.1832659017369533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ru-RU" sz="18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8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Акцизы на бензин;</a:t>
                    </a:r>
                  </a:p>
                  <a:p>
                    <a:pPr algn="ctr" rtl="0">
                      <a:defRPr lang="ru-RU" sz="180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8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1 678,6;</a:t>
                    </a:r>
                  </a:p>
                  <a:p>
                    <a:pPr algn="ctr" rtl="0">
                      <a:defRPr lang="ru-RU" sz="180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8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10,65%</a:t>
                    </a:r>
                  </a:p>
                </c:rich>
              </c:tx>
              <c:spPr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ru-RU" sz="1800" b="0" i="0" u="none" strike="noStrike" kern="1200" baseline="0" dirty="0" smtClean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73127485652822"/>
                      <c:h val="0.21391790695606763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8.3199621214146285E-2"/>
                  <c:y val="-0.1736344332531170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ru-RU" sz="18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8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Налог на имущество физических лиц;</a:t>
                    </a:r>
                  </a:p>
                  <a:p>
                    <a:pPr algn="ctr" rtl="0">
                      <a:defRPr lang="ru-RU" sz="180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8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404,7;</a:t>
                    </a:r>
                  </a:p>
                  <a:p>
                    <a:pPr algn="ctr" rtl="0">
                      <a:defRPr lang="ru-RU" sz="180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8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2,57%</a:t>
                    </a:r>
                  </a:p>
                </c:rich>
              </c:tx>
              <c:spPr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1800" b="0" i="0" u="none" strike="noStrike" kern="1200" baseline="0" dirty="0" smtClean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0467723958170594E-2"/>
                  <c:y val="7.594197522978977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ru-RU" sz="18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8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Земельный налог;</a:t>
                    </a:r>
                  </a:p>
                  <a:p>
                    <a:pPr algn="ctr" rtl="0">
                      <a:defRPr lang="ru-RU" sz="180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8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536,4;</a:t>
                    </a:r>
                  </a:p>
                  <a:p>
                    <a:pPr algn="ctr" rtl="0">
                      <a:defRPr lang="ru-RU" sz="180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9FDC2FEF-6AC2-4AAB-A859-6310CB3104EB}" type="VALUE">
                      <a:rPr lang="en-US" sz="18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pPr algn="ctr" rtl="0">
                        <a:defRPr lang="ru-RU" sz="1800" dirty="0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1800" b="0" i="0" u="none" strike="noStrike" kern="1200" baseline="0" dirty="0" smtClean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17412185025610821"/>
                  <c:y val="0.1852783460440848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ru-RU" sz="18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8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Государственная пошлина;</a:t>
                    </a:r>
                  </a:p>
                  <a:p>
                    <a:pPr algn="ctr" rtl="0">
                      <a:defRPr lang="ru-RU" sz="180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8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29,5;</a:t>
                    </a:r>
                  </a:p>
                  <a:p>
                    <a:pPr algn="ctr" rtl="0">
                      <a:defRPr lang="ru-RU" sz="180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8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0,19% </a:t>
                    </a:r>
                  </a:p>
                </c:rich>
              </c:tx>
              <c:spPr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1800" b="0" i="0" u="none" strike="noStrike" kern="1200" baseline="0" dirty="0" smtClean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19484431132251"/>
                      <c:h val="0.30554311275735641"/>
                    </c:manualLayout>
                  </c15:layout>
                </c:ext>
              </c:extLst>
            </c:dLbl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Лист1!$A$131:$B$137</c:f>
              <c:multiLvlStrCache>
                <c:ptCount val="7"/>
                <c:lvl>
                  <c:pt idx="0">
                    <c:v>фактическое исполнение за 2017 год</c:v>
                  </c:pt>
                  <c:pt idx="1">
                    <c:v>13 101,70</c:v>
                  </c:pt>
                  <c:pt idx="2">
                    <c:v>1 678,60</c:v>
                  </c:pt>
                  <c:pt idx="3">
                    <c:v>404,7</c:v>
                  </c:pt>
                  <c:pt idx="4">
                    <c:v>536,4</c:v>
                  </c:pt>
                  <c:pt idx="5">
                    <c:v>29,5</c:v>
                  </c:pt>
                  <c:pt idx="6">
                    <c:v>15 750,9</c:v>
                  </c:pt>
                </c:lvl>
                <c:lvl>
                  <c:pt idx="0">
                    <c:v>Налоговые доходы</c:v>
                  </c:pt>
                  <c:pt idx="1">
                    <c:v>Налог на доходы физических лиц</c:v>
                  </c:pt>
                  <c:pt idx="2">
                    <c:v>Акцизы по подакцизным товарам (продукции), производимым на территории Российской Федерации</c:v>
                  </c:pt>
                  <c:pt idx="3">
                    <c:v>Налог на имущество физических лиц</c:v>
                  </c:pt>
                  <c:pt idx="4">
                    <c:v>Земельный налог</c:v>
                  </c:pt>
                  <c:pt idx="5">
                    <c:v>Государственная пошлина</c:v>
                  </c:pt>
                  <c:pt idx="6">
                    <c:v>ИТОГО</c:v>
                  </c:pt>
                </c:lvl>
              </c:multiLvlStrCache>
            </c:multiLvlStrRef>
          </c:cat>
          <c:val>
            <c:numRef>
              <c:f>Лист1!$C$131:$C$137</c:f>
              <c:numCache>
                <c:formatCode>0.00%</c:formatCode>
                <c:ptCount val="7"/>
                <c:pt idx="1">
                  <c:v>0.83179999999999998</c:v>
                </c:pt>
                <c:pt idx="2">
                  <c:v>0.1065</c:v>
                </c:pt>
                <c:pt idx="3">
                  <c:v>2.5700000000000001E-2</c:v>
                </c:pt>
                <c:pt idx="4">
                  <c:v>3.4099999999999998E-2</c:v>
                </c:pt>
                <c:pt idx="5">
                  <c:v>1.9E-3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331229824"/>
        <c:axId val="331232176"/>
        <c:axId val="0"/>
      </c:bar3DChart>
      <c:catAx>
        <c:axId val="33122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232176"/>
        <c:crosses val="autoZero"/>
        <c:auto val="1"/>
        <c:lblAlgn val="ctr"/>
        <c:lblOffset val="100"/>
        <c:noMultiLvlLbl val="0"/>
      </c:catAx>
      <c:valAx>
        <c:axId val="331232176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3312298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1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rgbClr val="FFFF00"/>
            </a:solidFill>
          </c:spPr>
          <c:explosion val="30"/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accent1">
                    <a:lumMod val="50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50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Pt>
            <c:idx val="4"/>
            <c:bubble3D val="0"/>
            <c:explosion val="19"/>
            <c:spPr>
              <a:solidFill>
                <a:srgbClr val="FF0000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</c:dPt>
          <c:dPt>
            <c:idx val="5"/>
            <c:bubble3D val="0"/>
            <c:spPr>
              <a:solidFill>
                <a:srgbClr val="FFFF00"/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3728413129742577E-2"/>
                  <c:y val="-0.16785385216875925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2386539423167313E-2"/>
                  <c:y val="-7.2919520078891145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3041614238231574E-2"/>
                  <c:y val="-0.1642396019583331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2183934323923652E-2"/>
                  <c:y val="8.3698918733159586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Лист1!$A$144:$B$149</c:f>
              <c:multiLvlStrCache>
                <c:ptCount val="6"/>
                <c:lvl>
                  <c:pt idx="0">
                    <c:v>фактическое исполнение за 2017 год</c:v>
                  </c:pt>
                  <c:pt idx="1">
                    <c:v>2 222,7</c:v>
                  </c:pt>
                  <c:pt idx="2">
                    <c:v>739,1</c:v>
                  </c:pt>
                  <c:pt idx="3">
                    <c:v>139,5</c:v>
                  </c:pt>
                  <c:pt idx="4">
                    <c:v>64,1</c:v>
                  </c:pt>
                  <c:pt idx="5">
                    <c:v>3 165,3</c:v>
                  </c:pt>
                </c:lvl>
                <c:lvl>
                  <c:pt idx="0">
                    <c:v>Налоговые доходы</c:v>
                  </c:pt>
                  <c:pt idx="1">
                    <c:v>Доходы от использования имущества, находящегося в государственной и муниципальной собственности</c:v>
                  </c:pt>
                  <c:pt idx="2">
                    <c:v>Доходы от оказания платных услуг и компенсации затрат государства</c:v>
                  </c:pt>
                  <c:pt idx="3">
                    <c:v>Доходы от продажи материальных и нематериальных активов</c:v>
                  </c:pt>
                  <c:pt idx="4">
                    <c:v>Штрафы, санкции, возмещение ущерба</c:v>
                  </c:pt>
                  <c:pt idx="5">
                    <c:v>ИТОГО</c:v>
                  </c:pt>
                </c:lvl>
              </c:multiLvlStrCache>
            </c:multiLvlStrRef>
          </c:cat>
          <c:val>
            <c:numRef>
              <c:f>Лист1!$C$144:$C$149</c:f>
              <c:numCache>
                <c:formatCode>0.00%</c:formatCode>
                <c:ptCount val="6"/>
                <c:pt idx="1">
                  <c:v>0.70199999999999996</c:v>
                </c:pt>
                <c:pt idx="2">
                  <c:v>0.23350000000000001</c:v>
                </c:pt>
                <c:pt idx="3">
                  <c:v>4.41E-2</c:v>
                </c:pt>
                <c:pt idx="4">
                  <c:v>2.0199999999999999E-2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586411800"/>
        <c:axId val="586408664"/>
        <c:axId val="0"/>
      </c:bar3DChart>
      <c:catAx>
        <c:axId val="586411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6408664"/>
        <c:crosses val="autoZero"/>
        <c:auto val="1"/>
        <c:lblAlgn val="ctr"/>
        <c:lblOffset val="100"/>
        <c:noMultiLvlLbl val="0"/>
      </c:catAx>
      <c:valAx>
        <c:axId val="586408664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5864118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1577379918194213"/>
          <c:y val="2.8874201696529867E-2"/>
          <c:w val="0.59778321095743892"/>
          <c:h val="0.91059042471945828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0.14722222222222212"/>
                  <c:y val="-9.25925925925942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521501227404405E-2"/>
                  <c:y val="-5.24985485391452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3207863572117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9605718961540265E-3"/>
                  <c:y val="8.3997677662632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Лист1!$A$159:$A$162</c:f>
              <c:strCache>
                <c:ptCount val="4"/>
                <c:pt idx="0">
                  <c:v>Возврат прочих остатков субсидий, субвенций и иных межбюджетных трансфертов</c:v>
                </c:pt>
                <c:pt idx="1">
                  <c:v>Инные межбюджетные трансферты</c:v>
                </c:pt>
                <c:pt idx="2">
                  <c:v>Субвенции бюджета городского поселения Андра</c:v>
                </c:pt>
                <c:pt idx="3">
                  <c:v>Дотации бюджета городского  поселения Андра</c:v>
                </c:pt>
              </c:strCache>
            </c:strRef>
          </c:cat>
          <c:val>
            <c:numRef>
              <c:f>Лист1!$B$159:$B$162</c:f>
              <c:numCache>
                <c:formatCode>#\ ##0.00\ _₽</c:formatCode>
                <c:ptCount val="4"/>
                <c:pt idx="0">
                  <c:v>-6.3</c:v>
                </c:pt>
                <c:pt idx="1">
                  <c:v>5702.3</c:v>
                </c:pt>
                <c:pt idx="2">
                  <c:v>181.8</c:v>
                </c:pt>
                <c:pt idx="3">
                  <c:v>13233.2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86410624"/>
        <c:axId val="586402784"/>
        <c:axId val="0"/>
      </c:bar3DChart>
      <c:catAx>
        <c:axId val="586410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none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402784"/>
        <c:crosses val="autoZero"/>
        <c:auto val="1"/>
        <c:lblAlgn val="ctr"/>
        <c:lblOffset val="100"/>
        <c:noMultiLvlLbl val="0"/>
      </c:catAx>
      <c:valAx>
        <c:axId val="586402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\ ##0.00\ _₽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6410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331232960"/>
        <c:axId val="331231000"/>
        <c:axId val="0"/>
      </c:bar3DChart>
      <c:catAx>
        <c:axId val="33123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231000"/>
        <c:crosses val="autoZero"/>
        <c:auto val="1"/>
        <c:lblAlgn val="ctr"/>
        <c:lblOffset val="100"/>
        <c:noMultiLvlLbl val="0"/>
      </c:catAx>
      <c:valAx>
        <c:axId val="331231000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3312329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04E45-D4C9-4597-91E6-E4799F697109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2886C-07D0-43F4-A9EE-A6EC1A714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805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848ACCE-A46D-4B22-8029-82950C869EB6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D84EA03-2924-46CB-98FD-E68E2D48E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963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8ACCE-A46D-4B22-8029-82950C869EB6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EA03-2924-46CB-98FD-E68E2D48E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221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848ACCE-A46D-4B22-8029-82950C869EB6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D84EA03-2924-46CB-98FD-E68E2D48E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46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8ACCE-A46D-4B22-8029-82950C869EB6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D84EA03-2924-46CB-98FD-E68E2D48E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786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848ACCE-A46D-4B22-8029-82950C869EB6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D84EA03-2924-46CB-98FD-E68E2D48E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18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8ACCE-A46D-4B22-8029-82950C869EB6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EA03-2924-46CB-98FD-E68E2D48E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201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8ACCE-A46D-4B22-8029-82950C869EB6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EA03-2924-46CB-98FD-E68E2D48E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125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8ACCE-A46D-4B22-8029-82950C869EB6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EA03-2924-46CB-98FD-E68E2D48E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29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8ACCE-A46D-4B22-8029-82950C869EB6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EA03-2924-46CB-98FD-E68E2D48E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95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848ACCE-A46D-4B22-8029-82950C869EB6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D84EA03-2924-46CB-98FD-E68E2D48E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45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8ACCE-A46D-4B22-8029-82950C869EB6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EA03-2924-46CB-98FD-E68E2D48E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209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848ACCE-A46D-4B22-8029-82950C869EB6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D84EA03-2924-46CB-98FD-E68E2D48E71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938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102" y="783771"/>
            <a:ext cx="1786755" cy="220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l="-659" r="-1" b="26852"/>
          <a:stretch/>
        </p:blipFill>
        <p:spPr>
          <a:xfrm>
            <a:off x="452257" y="2081349"/>
            <a:ext cx="8678764" cy="4417996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5919" y="3142598"/>
            <a:ext cx="2249103" cy="3159085"/>
          </a:xfrm>
          <a:prstGeom prst="rect">
            <a:avLst/>
          </a:prstGeom>
        </p:spPr>
      </p:pic>
      <p:pic>
        <p:nvPicPr>
          <p:cNvPr id="6" name="Picture 2" descr="http://900igr.net/datas/istorija/Revoljutsionnoe-narodnichestvo/0012-012-Spasibo-za-vnimani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01"/>
          <a:stretch/>
        </p:blipFill>
        <p:spPr bwMode="auto">
          <a:xfrm>
            <a:off x="0" y="-1"/>
            <a:ext cx="162141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1410" y="281414"/>
            <a:ext cx="8381421" cy="3054813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anose="02000505000000020004" pitchFamily="2" charset="0"/>
              </a:rPr>
              <a:t>об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anose="02000505000000020004" pitchFamily="2" charset="0"/>
              </a:rPr>
              <a:t>исполнении бюджета муниципального</a:t>
            </a:r>
            <a:b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anose="02000505000000020004" pitchFamily="2" charset="0"/>
              </a:rPr>
            </a:br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anose="02000505000000020004" pitchFamily="2" charset="0"/>
              </a:rPr>
              <a:t>образования городское поселение Андра</a:t>
            </a:r>
            <a:b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anose="02000505000000020004" pitchFamily="2" charset="0"/>
              </a:rPr>
            </a:br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anose="02000505000000020004" pitchFamily="2" charset="0"/>
              </a:rPr>
              <a:t>за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anose="02000505000000020004" pitchFamily="2" charset="0"/>
              </a:rPr>
              <a:t>2017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anose="02000505000000020004" pitchFamily="2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85939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259" y="2495399"/>
            <a:ext cx="11762071" cy="330863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 prstMaterial="dkEdge"/>
        </p:spPr>
        <p:txBody>
          <a:bodyPr>
            <a:noAutofit/>
          </a:bodyPr>
          <a:lstStyle/>
          <a:p>
            <a:pPr algn="ctr"/>
            <a:r>
              <a:rPr lang="ru-RU" sz="9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Спасибо за внимание!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8139" y="5621153"/>
            <a:ext cx="9613861" cy="1316063"/>
          </a:xfrm>
        </p:spPr>
        <p:txBody>
          <a:bodyPr>
            <a:normAutofit/>
          </a:bodyPr>
          <a:lstStyle/>
          <a:p>
            <a:pPr algn="ctr">
              <a:defRPr/>
            </a:pPr>
            <a:endParaRPr lang="ru-RU" sz="4800" i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ttp://900igr.net/datas/istorija/Revoljutsionnoe-narodnichestvo/0012-012-Spasibo-za-vnim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29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966" y="440424"/>
            <a:ext cx="10732626" cy="152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осуществлялось на основании решения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депутатов 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22.12.2016 №49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муниципального образования Октябрьский район на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 и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период 2018-2019 года», с учетом внесенных изменений в бюджет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текущего финансового года.</a:t>
            </a:r>
          </a:p>
        </p:txBody>
      </p:sp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881" y="659101"/>
            <a:ext cx="881063" cy="108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318324"/>
              </p:ext>
            </p:extLst>
          </p:nvPr>
        </p:nvGraphicFramePr>
        <p:xfrm>
          <a:off x="2569379" y="2413535"/>
          <a:ext cx="9100457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335073"/>
              </p:ext>
            </p:extLst>
          </p:nvPr>
        </p:nvGraphicFramePr>
        <p:xfrm>
          <a:off x="452846" y="1889761"/>
          <a:ext cx="11345098" cy="484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62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365" y="440423"/>
            <a:ext cx="10728189" cy="152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поступлении налоговых доходов бюджета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Андра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(тыс. руб.; удельный вес)</a:t>
            </a:r>
          </a:p>
        </p:txBody>
      </p:sp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404" y="659100"/>
            <a:ext cx="881063" cy="108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318324"/>
              </p:ext>
            </p:extLst>
          </p:nvPr>
        </p:nvGraphicFramePr>
        <p:xfrm>
          <a:off x="2569379" y="2413535"/>
          <a:ext cx="9100457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4815969"/>
              </p:ext>
            </p:extLst>
          </p:nvPr>
        </p:nvGraphicFramePr>
        <p:xfrm>
          <a:off x="465992" y="2057400"/>
          <a:ext cx="11597054" cy="4712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042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136" y="440424"/>
            <a:ext cx="10732169" cy="152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поступлении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бюджета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Андра за 2017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(тыс. руб.; удельный вес)</a:t>
            </a:r>
          </a:p>
        </p:txBody>
      </p:sp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157" y="659101"/>
            <a:ext cx="881063" cy="108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318324"/>
              </p:ext>
            </p:extLst>
          </p:nvPr>
        </p:nvGraphicFramePr>
        <p:xfrm>
          <a:off x="2569379" y="2413535"/>
          <a:ext cx="9100457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1831265"/>
              </p:ext>
            </p:extLst>
          </p:nvPr>
        </p:nvGraphicFramePr>
        <p:xfrm>
          <a:off x="433137" y="1838425"/>
          <a:ext cx="11328935" cy="501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996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135" y="495768"/>
            <a:ext cx="10590021" cy="152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безвозмездных поступлениях в бюджет городского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Андра за 2017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(тыс. руб.)</a:t>
            </a:r>
          </a:p>
        </p:txBody>
      </p:sp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773" y="659101"/>
            <a:ext cx="881063" cy="108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318324"/>
              </p:ext>
            </p:extLst>
          </p:nvPr>
        </p:nvGraphicFramePr>
        <p:xfrm>
          <a:off x="2569379" y="2413535"/>
          <a:ext cx="9100457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8523415"/>
              </p:ext>
            </p:extLst>
          </p:nvPr>
        </p:nvGraphicFramePr>
        <p:xfrm>
          <a:off x="433135" y="1909079"/>
          <a:ext cx="11338562" cy="483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0760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76" y="656398"/>
            <a:ext cx="881063" cy="108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 noGrp="1"/>
          </p:cNvSpPr>
          <p:nvPr>
            <p:ph idx="1"/>
          </p:nvPr>
        </p:nvSpPr>
        <p:spPr bwMode="auto">
          <a:xfrm>
            <a:off x="0" y="438150"/>
            <a:ext cx="11345863" cy="1451610"/>
          </a:xfrm>
          <a:prstGeom prst="rect">
            <a:avLst/>
          </a:prstGeom>
          <a:noFill/>
          <a:ln>
            <a:noFill/>
          </a:ln>
          <a:extLst/>
        </p:spPr>
        <p:txBody>
          <a:bodyPr anchor="b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ru-RU" altLang="ru-RU" sz="4400" b="1" dirty="0">
                <a:solidFill>
                  <a:srgbClr val="FFFF00"/>
                </a:solidFill>
                <a:latin typeface="Book Antiqua" panose="02040602050305030304" pitchFamily="18" charset="0"/>
                <a:ea typeface="+mn-ea"/>
                <a:cs typeface="+mn-cs"/>
              </a:rPr>
              <a:t>Фактическое исполнение бюджетной сметы за </a:t>
            </a:r>
            <a:r>
              <a:rPr lang="ru-RU" altLang="ru-RU" sz="4400" b="1" dirty="0" smtClean="0">
                <a:solidFill>
                  <a:srgbClr val="FFFF00"/>
                </a:solidFill>
                <a:latin typeface="Book Antiqua" panose="02040602050305030304" pitchFamily="18" charset="0"/>
                <a:ea typeface="+mn-ea"/>
                <a:cs typeface="+mn-cs"/>
              </a:rPr>
              <a:t>2017 </a:t>
            </a:r>
            <a:r>
              <a:rPr lang="ru-RU" altLang="ru-RU" sz="4400" b="1" dirty="0">
                <a:solidFill>
                  <a:srgbClr val="FFFF00"/>
                </a:solidFill>
                <a:latin typeface="Book Antiqua" panose="02040602050305030304" pitchFamily="18" charset="0"/>
                <a:ea typeface="+mn-ea"/>
                <a:cs typeface="+mn-cs"/>
              </a:rPr>
              <a:t>год </a:t>
            </a:r>
          </a:p>
        </p:txBody>
      </p:sp>
      <p:sp>
        <p:nvSpPr>
          <p:cNvPr id="6" name="Текст 2"/>
          <p:cNvSpPr txBox="1">
            <a:spLocks/>
          </p:cNvSpPr>
          <p:nvPr/>
        </p:nvSpPr>
        <p:spPr bwMode="auto">
          <a:xfrm>
            <a:off x="885524" y="2065337"/>
            <a:ext cx="10278865" cy="416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ts val="1000"/>
              </a:spcBef>
              <a:spcAft>
                <a:spcPct val="0"/>
              </a:spcAft>
              <a:buSzTx/>
              <a:buFont typeface="Wingdings 3" panose="05040102010807070707" pitchFamily="18" charset="2"/>
              <a:buNone/>
            </a:pPr>
            <a:r>
              <a:rPr lang="ru-RU" altLang="ru-RU" sz="5400" b="1" dirty="0">
                <a:solidFill>
                  <a:srgbClr val="595959"/>
                </a:solidFill>
                <a:latin typeface="Century Gothic" panose="020B0502020202020204" pitchFamily="34" charset="0"/>
              </a:rPr>
              <a:t>составило </a:t>
            </a:r>
            <a:r>
              <a:rPr lang="ru-RU" altLang="ru-RU" sz="5400" b="1" dirty="0" smtClean="0">
                <a:solidFill>
                  <a:srgbClr val="D91809"/>
                </a:solidFill>
                <a:latin typeface="Century Gothic" panose="020B0502020202020204" pitchFamily="34" charset="0"/>
              </a:rPr>
              <a:t>37 552,9 </a:t>
            </a:r>
            <a:r>
              <a:rPr lang="ru-RU" altLang="ru-RU" sz="5400" b="1" dirty="0" smtClean="0">
                <a:solidFill>
                  <a:srgbClr val="595959"/>
                </a:solidFill>
                <a:latin typeface="Century Gothic" panose="020B0502020202020204" pitchFamily="34" charset="0"/>
              </a:rPr>
              <a:t>тыс</a:t>
            </a:r>
            <a:r>
              <a:rPr lang="ru-RU" altLang="ru-RU" sz="5400" b="1" dirty="0">
                <a:solidFill>
                  <a:srgbClr val="595959"/>
                </a:solidFill>
                <a:latin typeface="Century Gothic" panose="020B0502020202020204" pitchFamily="34" charset="0"/>
              </a:rPr>
              <a:t>. рублей при плане </a:t>
            </a:r>
            <a:r>
              <a:rPr lang="ru-RU" altLang="ru-RU" sz="5400" b="1" dirty="0" smtClean="0">
                <a:solidFill>
                  <a:srgbClr val="D91809"/>
                </a:solidFill>
                <a:latin typeface="Century Gothic" panose="020B0502020202020204" pitchFamily="34" charset="0"/>
              </a:rPr>
              <a:t>39 652,0 </a:t>
            </a:r>
            <a:r>
              <a:rPr lang="ru-RU" altLang="ru-RU" sz="5400" b="1" dirty="0" smtClean="0">
                <a:solidFill>
                  <a:srgbClr val="595959"/>
                </a:solidFill>
                <a:latin typeface="Century Gothic" panose="020B0502020202020204" pitchFamily="34" charset="0"/>
              </a:rPr>
              <a:t>тыс</a:t>
            </a:r>
            <a:r>
              <a:rPr lang="ru-RU" altLang="ru-RU" sz="5400" b="1" dirty="0">
                <a:solidFill>
                  <a:srgbClr val="595959"/>
                </a:solidFill>
                <a:latin typeface="Century Gothic" panose="020B0502020202020204" pitchFamily="34" charset="0"/>
              </a:rPr>
              <a:t>. рублей, что составило </a:t>
            </a:r>
            <a:r>
              <a:rPr lang="ru-RU" altLang="ru-RU" sz="5400" b="1" dirty="0" smtClean="0">
                <a:solidFill>
                  <a:srgbClr val="D91809"/>
                </a:solidFill>
                <a:latin typeface="Century Gothic" panose="020B0502020202020204" pitchFamily="34" charset="0"/>
              </a:rPr>
              <a:t>94,7</a:t>
            </a:r>
            <a:r>
              <a:rPr lang="en-US" altLang="ru-RU" sz="5400" b="1" dirty="0" smtClean="0">
                <a:solidFill>
                  <a:srgbClr val="D91809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5400" b="1" dirty="0">
                <a:solidFill>
                  <a:srgbClr val="D91809"/>
                </a:solidFill>
                <a:latin typeface="Century Gothic" panose="020B0502020202020204" pitchFamily="34" charset="0"/>
              </a:rPr>
              <a:t>%</a:t>
            </a:r>
            <a:r>
              <a:rPr lang="ru-RU" altLang="ru-RU" sz="5400" b="1" dirty="0">
                <a:solidFill>
                  <a:srgbClr val="595959"/>
                </a:solidFill>
                <a:latin typeface="Century Gothic" panose="020B0502020202020204" pitchFamily="34" charset="0"/>
              </a:rPr>
              <a:t> исполнения расходной части.</a:t>
            </a:r>
          </a:p>
          <a:p>
            <a:pPr eaLnBrk="1" hangingPunct="1">
              <a:spcBef>
                <a:spcPts val="1000"/>
              </a:spcBef>
              <a:spcAft>
                <a:spcPct val="0"/>
              </a:spcAft>
              <a:buSzTx/>
              <a:buFont typeface="Wingdings 3" panose="05040102010807070707" pitchFamily="18" charset="2"/>
              <a:buNone/>
            </a:pPr>
            <a:endParaRPr lang="ru-RU" altLang="ru-RU" sz="4800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73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135" y="495768"/>
            <a:ext cx="10590021" cy="152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расходования средств бюджета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Андра за 2017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(тыс. руб.)</a:t>
            </a:r>
          </a:p>
        </p:txBody>
      </p:sp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773" y="659101"/>
            <a:ext cx="881063" cy="108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318324"/>
              </p:ext>
            </p:extLst>
          </p:nvPr>
        </p:nvGraphicFramePr>
        <p:xfrm>
          <a:off x="2569379" y="2413535"/>
          <a:ext cx="9100457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718062"/>
              </p:ext>
            </p:extLst>
          </p:nvPr>
        </p:nvGraphicFramePr>
        <p:xfrm>
          <a:off x="296091" y="1828800"/>
          <a:ext cx="11660778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049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383623"/>
              </p:ext>
            </p:extLst>
          </p:nvPr>
        </p:nvGraphicFramePr>
        <p:xfrm>
          <a:off x="85710" y="174171"/>
          <a:ext cx="12010496" cy="6584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38199"/>
                <a:gridCol w="1876927"/>
                <a:gridCol w="1722922"/>
                <a:gridCol w="1172448"/>
              </a:tblGrid>
              <a:tr h="7193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РСД № 63 от 28.12.2017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за 2017 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131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12 603,70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12 549,60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841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193,7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193,7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Общеэкономические вопросы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841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2 458,80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2 101,30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Связь и информатика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841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31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4 029,60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2 854,30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31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4 637,70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4 196,30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841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 и оздоровление детей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31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402,5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31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КДЦ "Лидер"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10 015,70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10 015,70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41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31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3 958,5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3 958,5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31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39 652,00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37 552,90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004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37720"/>
            <a:ext cx="11345436" cy="152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FFFF00"/>
                </a:solidFill>
              </a:rPr>
              <a:t>РАЗДЕЛ 01 «Общегосударственные расходы</a:t>
            </a:r>
            <a:r>
              <a:rPr lang="ru-RU" sz="4000" b="1" dirty="0" smtClean="0">
                <a:solidFill>
                  <a:srgbClr val="FFFF00"/>
                </a:solidFill>
              </a:rPr>
              <a:t>»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76" y="656398"/>
            <a:ext cx="881063" cy="108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741772"/>
              </p:ext>
            </p:extLst>
          </p:nvPr>
        </p:nvGraphicFramePr>
        <p:xfrm>
          <a:off x="-2" y="-123177"/>
          <a:ext cx="12192002" cy="69903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1260"/>
                <a:gridCol w="929718"/>
                <a:gridCol w="932739"/>
                <a:gridCol w="736530"/>
                <a:gridCol w="1086684"/>
                <a:gridCol w="1086684"/>
                <a:gridCol w="1086684"/>
                <a:gridCol w="742569"/>
                <a:gridCol w="579567"/>
                <a:gridCol w="579567"/>
              </a:tblGrid>
              <a:tr h="15723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Наименование субвенций (субсидий)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6" marR="4906" marT="4906" marB="0" anchor="ctr"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Утвержденный план на </a:t>
                      </a:r>
                      <a:r>
                        <a:rPr lang="ru-RU" sz="1000" b="1" u="none" strike="noStrike" dirty="0" smtClean="0">
                          <a:effectLst/>
                        </a:rPr>
                        <a:t>2017 </a:t>
                      </a:r>
                      <a:r>
                        <a:rPr lang="ru-RU" sz="1000" b="1" u="none" strike="noStrike" dirty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6" marR="4906" marT="4906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Кассовые расходы на </a:t>
                      </a:r>
                      <a:r>
                        <a:rPr lang="ru-RU" sz="1000" b="1" u="none" strike="noStrike" dirty="0" smtClean="0">
                          <a:effectLst/>
                        </a:rPr>
                        <a:t>2017 </a:t>
                      </a:r>
                      <a:r>
                        <a:rPr lang="ru-RU" sz="1000" b="1" u="none" strike="noStrike" dirty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6" marR="4906" marT="4906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Процент освоения %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6" marR="4906" marT="4906" marB="0" anchor="ctr">
                    <a:solidFill>
                      <a:srgbClr val="92D050"/>
                    </a:solidFill>
                  </a:tcPr>
                </a:tc>
              </a:tr>
              <a:tr h="6289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Всего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6" marR="4906" marT="490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Субвенции на исполнение государственных полномочий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6" marR="4906" marT="4906" marB="0" anchor="ctr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Иные межбюджетные трансферты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6" marR="4906" marT="4906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Всего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6" marR="4906" marT="490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Субвенции на исполнение государственных полномочий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6" marR="4906" marT="4906" marB="0" anchor="ctr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Иные межбюджетные трансферты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6" marR="4906" marT="4906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9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</a:rPr>
                        <a:t>федеральный бюджет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6" marR="4906" marT="490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</a:rPr>
                        <a:t>окружной бюджет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6" marR="4906" marT="490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</a:rPr>
                        <a:t>районый бюджет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6" marR="4906" marT="4906" marB="0" anchor="ctr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</a:rPr>
                        <a:t>федеральный бюджет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6" marR="4906" marT="490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</a:rPr>
                        <a:t>окружной бюджет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6" marR="4906" marT="490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районный </a:t>
                      </a:r>
                      <a:r>
                        <a:rPr lang="ru-RU" sz="1050" b="1" u="none" strike="noStrike" dirty="0">
                          <a:effectLst/>
                        </a:rPr>
                        <a:t>бюджет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6" marR="4906" marT="4906" marB="0" anchor="ctr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71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>
                          <a:effectLst/>
                        </a:rPr>
                        <a:t>Субвенции бюджетам муниципальных образований на осуществление полномочий по первичному воинскому учету на </a:t>
                      </a:r>
                      <a:r>
                        <a:rPr lang="ru-RU" sz="1050" b="1" u="none" strike="noStrike" dirty="0" smtClean="0">
                          <a:effectLst/>
                        </a:rPr>
                        <a:t>территориях, </a:t>
                      </a:r>
                      <a:r>
                        <a:rPr lang="ru-RU" sz="1050" b="1" u="none" strike="noStrike" dirty="0">
                          <a:effectLst/>
                        </a:rPr>
                        <a:t>где отсутствуют военные комиссариаты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6" marR="4906" marT="4906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181,8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181,8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181,8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181,8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</a:tr>
              <a:tr h="786183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>
                          <a:effectLst/>
                        </a:rPr>
                        <a:t>Расходы на строительство (реконструкцию), капитальный ремонт </a:t>
                      </a:r>
                      <a:br>
                        <a:rPr lang="ru-RU" sz="1050" b="1" u="none" strike="noStrike" dirty="0">
                          <a:effectLst/>
                        </a:rPr>
                      </a:br>
                      <a:r>
                        <a:rPr lang="ru-RU" sz="1050" b="1" u="none" strike="noStrike" dirty="0">
                          <a:effectLst/>
                        </a:rPr>
                        <a:t>и ремонт автомобильных дорог общего пользования местного значения в рамках подпрограммы "Дорожное хозяйство" Муниципальной программы "Развитие транспортной системы муниципального образования </a:t>
                      </a:r>
                      <a:r>
                        <a:rPr lang="ru-RU" sz="1050" b="1" u="none" strike="noStrike" dirty="0" smtClean="0">
                          <a:effectLst/>
                        </a:rPr>
                        <a:t>Октябрьского </a:t>
                      </a:r>
                      <a:r>
                        <a:rPr lang="ru-RU" sz="1050" b="1" u="none" strike="noStrike" dirty="0">
                          <a:effectLst/>
                        </a:rPr>
                        <a:t>района на </a:t>
                      </a:r>
                      <a:r>
                        <a:rPr lang="ru-RU" sz="1050" b="1" u="none" strike="noStrike" dirty="0" smtClean="0">
                          <a:effectLst/>
                        </a:rPr>
                        <a:t>2016–2020 </a:t>
                      </a:r>
                      <a:r>
                        <a:rPr lang="ru-RU" sz="1050" b="1" u="none" strike="noStrike" dirty="0">
                          <a:effectLst/>
                        </a:rPr>
                        <a:t>годы")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6" marR="4906" marT="4906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777,6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777,6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777,6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777,6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</a:tr>
              <a:tr h="1572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>
                          <a:effectLst/>
                        </a:rPr>
                        <a:t>Развитие физической культуры и спорта на территории Октябрьского района на </a:t>
                      </a:r>
                      <a:r>
                        <a:rPr lang="ru-RU" sz="1050" b="1" u="none" strike="noStrike" dirty="0" smtClean="0">
                          <a:effectLst/>
                        </a:rPr>
                        <a:t>2016-2020 </a:t>
                      </a:r>
                      <a:r>
                        <a:rPr lang="ru-RU" sz="1050" b="1" u="none" strike="noStrike" dirty="0">
                          <a:effectLst/>
                        </a:rPr>
                        <a:t>годы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6" marR="4906" marT="490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</a:tr>
              <a:tr h="1572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Муниципальная программа</a:t>
                      </a:r>
                      <a:r>
                        <a:rPr lang="ru-RU" sz="1050" b="1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 «Культура Октябрьского района  на 2016-2020 годы» подпрограмма «Профессиональное искусство и самодеятельное художественное творчество»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6" marR="4906" marT="490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</a:tr>
              <a:tr h="96663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1" u="none" strike="noStrike" dirty="0">
                          <a:effectLst/>
                        </a:rPr>
                        <a:t>Расходы на реконструкцию, расширение, модернизацию, строительство и капремонт объектов </a:t>
                      </a:r>
                      <a:r>
                        <a:rPr lang="ru-RU" sz="1050" b="1" u="none" strike="noStrike" dirty="0" smtClean="0">
                          <a:effectLst/>
                        </a:rPr>
                        <a:t>коммунального </a:t>
                      </a:r>
                      <a:r>
                        <a:rPr lang="ru-RU" sz="1050" b="1" u="none" strike="noStrike" dirty="0">
                          <a:effectLst/>
                        </a:rPr>
                        <a:t>комплекса в рамках подпрограммы "Создание условий для обеспечения качественными коммунальными услугами" муниципальной программы "Развитие жилищно-коммунального комплекса и повышение энергетической эффективности в муниципальном образовании Октябрьский район на </a:t>
                      </a:r>
                      <a:r>
                        <a:rPr lang="ru-RU" sz="1050" b="1" u="none" strike="noStrike" dirty="0" smtClean="0">
                          <a:effectLst/>
                        </a:rPr>
                        <a:t>2016-2020 </a:t>
                      </a:r>
                      <a:r>
                        <a:rPr lang="ru-RU" sz="1050" b="1" u="none" strike="noStrike" dirty="0">
                          <a:effectLst/>
                        </a:rPr>
                        <a:t>годы"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6" marR="4906" marT="490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1 758,6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1 758,6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1 758,6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1 758,6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</a:tr>
              <a:tr h="78618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1" u="none" strike="noStrike" dirty="0">
                          <a:effectLst/>
                        </a:rPr>
                        <a:t>Расходы на благоустройство территории в рамках подпрограммы "Создание условий для обеспечения качественными коммунальными услугами" муниципальной программы "Развитие жилищно-коммунального комплекса и повышение энергетической эффективности в муниципальном образовании Октябрьский район на </a:t>
                      </a:r>
                      <a:r>
                        <a:rPr lang="ru-RU" sz="1050" b="1" u="none" strike="noStrike" dirty="0" smtClean="0">
                          <a:effectLst/>
                        </a:rPr>
                        <a:t>2016-2020 </a:t>
                      </a:r>
                      <a:r>
                        <a:rPr lang="ru-RU" sz="1050" b="1" u="none" strike="noStrike" dirty="0">
                          <a:effectLst/>
                        </a:rPr>
                        <a:t>годы"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6" marR="4906" marT="490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2 062,7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2 062,7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2 062,7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2 062,7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</a:tr>
              <a:tr h="4532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 smtClean="0">
                          <a:effectLst/>
                        </a:rPr>
                        <a:t>Муниципальная программа «Развитие образования в Октябрьском районе н а2016 -2020 годы» подпрограмма «Молодежь Октябрьского района и допризывная</a:t>
                      </a:r>
                      <a:r>
                        <a:rPr lang="ru-RU" sz="1050" b="1" u="none" strike="noStrike" baseline="0" dirty="0" smtClean="0">
                          <a:effectLst/>
                        </a:rPr>
                        <a:t> подготовка»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6" marR="4906" marT="490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936,93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936,93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936,92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936,92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</a:tr>
              <a:tr h="3052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>
                          <a:effectLst/>
                        </a:rPr>
                        <a:t>Расходы на реализацию мероприятий по содействию  трудоустройства  граждан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6" marR="4906" marT="490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143,40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143,40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143,40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143,40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</a:tr>
              <a:tr h="4717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>
                          <a:effectLst/>
                        </a:rPr>
                        <a:t>Расходы на </a:t>
                      </a:r>
                      <a:r>
                        <a:rPr lang="ru-RU" sz="1050" b="1" u="none" strike="noStrike" dirty="0" smtClean="0">
                          <a:effectLst/>
                        </a:rPr>
                        <a:t>мероприятие </a:t>
                      </a:r>
                      <a:r>
                        <a:rPr lang="ru-RU" sz="1050" b="1" u="none" strike="noStrike" dirty="0">
                          <a:effectLst/>
                        </a:rPr>
                        <a:t>по землеустройству и землепользованию в рамках муниципальной программы "Управление муниципальной собственностью Октябрьского района на 2016-2020 годы"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6" marR="4906" marT="490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</a:tr>
              <a:tr h="157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>
                          <a:effectLst/>
                        </a:rPr>
                        <a:t>ИТОГО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6" marR="4906" marT="4906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5 987,83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244,5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3 473,13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269,4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5 987,83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244,5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3 473,13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269,4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6" marR="4906" marT="4906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16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2261</TotalTime>
  <Words>680</Words>
  <Application>Microsoft Office PowerPoint</Application>
  <PresentationFormat>Широкоэкранный</PresentationFormat>
  <Paragraphs>222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Book Antiqua</vt:lpstr>
      <vt:lpstr>Calibri</vt:lpstr>
      <vt:lpstr>Century Gothic</vt:lpstr>
      <vt:lpstr>Corbel</vt:lpstr>
      <vt:lpstr>Gill Sans MT</vt:lpstr>
      <vt:lpstr>Sitka Display</vt:lpstr>
      <vt:lpstr>Times New Roman</vt:lpstr>
      <vt:lpstr>Wingdings 2</vt:lpstr>
      <vt:lpstr>Wingdings 3</vt:lpstr>
      <vt:lpstr>Дивиденд</vt:lpstr>
      <vt:lpstr>об исполнении бюджета муниципального образования городское поселение Андра за 2017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муниципального образования городское поселение Андра на 2016 год</dc:title>
  <dc:creator>Buh1</dc:creator>
  <cp:lastModifiedBy>Buh1</cp:lastModifiedBy>
  <cp:revision>131</cp:revision>
  <cp:lastPrinted>2015-11-24T07:34:08Z</cp:lastPrinted>
  <dcterms:created xsi:type="dcterms:W3CDTF">2015-11-23T09:49:08Z</dcterms:created>
  <dcterms:modified xsi:type="dcterms:W3CDTF">2018-03-19T09:45:11Z</dcterms:modified>
</cp:coreProperties>
</file>