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2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3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4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uh1\Desktop\&#1087;&#1088;&#1086;&#1077;&#1082;&#1090;%20&#1073;&#1102;&#1076;&#1078;&#1077;&#1090;&#1072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2.8584230180569423E-2"/>
                  <c:y val="-3.490991824397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459990981223006E-2"/>
                  <c:y val="-3.1557612521663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649934554583013E-2"/>
                  <c:y val="-2.68537832645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037899858512023E-2"/>
                  <c:y val="-5.370756652919079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22636615032513"/>
                      <c:h val="0.11465932549537584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Лист1!$D$8:$G$8</c:f>
              <c:strCache>
                <c:ptCount val="4"/>
                <c:pt idx="0">
                  <c:v>2018 год (РСД от 25.10.2018 №7)</c:v>
                </c:pt>
                <c:pt idx="1">
                  <c:v>Проект 2019 ГОД</c:v>
                </c:pt>
                <c:pt idx="2">
                  <c:v>Проект 2020 ГОД</c:v>
                </c:pt>
                <c:pt idx="3">
                  <c:v>Проект 2021 ГОД</c:v>
                </c:pt>
              </c:strCache>
            </c:strRef>
          </c:cat>
          <c:val>
            <c:numRef>
              <c:f>Лист1!$D$9:$G$9</c:f>
              <c:numCache>
                <c:formatCode>General</c:formatCode>
                <c:ptCount val="4"/>
                <c:pt idx="0">
                  <c:v>41758.199999999997</c:v>
                </c:pt>
                <c:pt idx="1">
                  <c:v>30842.7</c:v>
                </c:pt>
                <c:pt idx="2">
                  <c:v>30830.3</c:v>
                </c:pt>
                <c:pt idx="3">
                  <c:v>30467.200000000001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9616976"/>
        <c:axId val="149617760"/>
        <c:axId val="0"/>
      </c:bar3DChart>
      <c:catAx>
        <c:axId val="149616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1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9617760"/>
        <c:crosses val="autoZero"/>
        <c:auto val="1"/>
        <c:lblAlgn val="ctr"/>
        <c:lblOffset val="100"/>
        <c:noMultiLvlLbl val="0"/>
      </c:catAx>
      <c:valAx>
        <c:axId val="1496177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9616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0149885756581871E-2"/>
          <c:y val="3.668489264214797E-2"/>
          <c:w val="0.91613168471128614"/>
          <c:h val="0.881075605036863"/>
        </c:manualLayout>
      </c:layout>
      <c:bar3DChart>
        <c:barDir val="col"/>
        <c:grouping val="standar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dLbls>
            <c:dLbl>
              <c:idx val="0"/>
              <c:layout>
                <c:manualLayout>
                  <c:x val="1.5469064672139874E-3"/>
                  <c:y val="0.1730833696762980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</a:t>
                    </a:r>
                    <a:r>
                      <a:rPr lang="en-US" baseline="0" dirty="0" smtClean="0"/>
                      <a:t> 214,6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0.12400002603675078"/>
                </c:manualLayout>
              </c:layout>
              <c:tx>
                <c:rich>
                  <a:bodyPr/>
                  <a:lstStyle/>
                  <a:p>
                    <a:fld id="{3EAB3002-7DDB-443E-AD3F-9BDA352FAB28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1.5469064672139874E-3"/>
                  <c:y val="0.124000026036750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6407194016419616E-3"/>
                  <c:y val="0.105916688906391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Лист6!$E$99:$H$99</c:f>
              <c:strCache>
                <c:ptCount val="4"/>
                <c:pt idx="0">
                  <c:v>2018 год (РСД от 25.10.2018 № 7)</c:v>
                </c:pt>
                <c:pt idx="1">
                  <c:v>2019г</c:v>
                </c:pt>
                <c:pt idx="2">
                  <c:v>2020г </c:v>
                </c:pt>
                <c:pt idx="3">
                  <c:v>2021г </c:v>
                </c:pt>
              </c:strCache>
            </c:strRef>
          </c:cat>
          <c:val>
            <c:numRef>
              <c:f>Лист6!$E$100:$H$100</c:f>
              <c:numCache>
                <c:formatCode>#,##0.00</c:formatCode>
                <c:ptCount val="4"/>
                <c:pt idx="0">
                  <c:v>9760.4</c:v>
                </c:pt>
                <c:pt idx="1">
                  <c:v>9268</c:v>
                </c:pt>
                <c:pt idx="2">
                  <c:v>9268</c:v>
                </c:pt>
                <c:pt idx="3">
                  <c:v>9268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4387944"/>
        <c:axId val="474390688"/>
        <c:axId val="473382176"/>
      </c:bar3DChart>
      <c:catAx>
        <c:axId val="474387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4390688"/>
        <c:crosses val="autoZero"/>
        <c:auto val="1"/>
        <c:lblAlgn val="ctr"/>
        <c:lblOffset val="100"/>
        <c:noMultiLvlLbl val="0"/>
      </c:catAx>
      <c:valAx>
        <c:axId val="474390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4387944"/>
        <c:crosses val="autoZero"/>
        <c:crossBetween val="between"/>
      </c:valAx>
      <c:serAx>
        <c:axId val="473382176"/>
        <c:scaling>
          <c:orientation val="minMax"/>
        </c:scaling>
        <c:delete val="1"/>
        <c:axPos val="b"/>
        <c:majorTickMark val="none"/>
        <c:minorTickMark val="none"/>
        <c:tickLblPos val="nextTo"/>
        <c:crossAx val="474390688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2944313837090332E-2"/>
          <c:y val="3.6685977977132675E-2"/>
          <c:w val="0.9570556861629097"/>
          <c:h val="0.8424419505450446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dLbls>
            <c:dLbl>
              <c:idx val="0"/>
              <c:layout>
                <c:manualLayout>
                  <c:x val="1.3727857074631936E-2"/>
                  <c:y val="0.25315515221474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9838960542777584E-3"/>
                  <c:y val="0.16685225941426385"/>
                </c:manualLayout>
              </c:layout>
              <c:tx>
                <c:rich>
                  <a:bodyPr/>
                  <a:lstStyle/>
                  <a:p>
                    <a:fld id="{722D0EE2-AB02-4C40-ABD9-AE59652C2AEE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1.4975844081416615E-2"/>
                  <c:y val="0.169729022507613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975844081416707E-2"/>
                  <c:y val="0.169729022507613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Лист8!$D$6:$G$6</c:f>
              <c:strCache>
                <c:ptCount val="4"/>
                <c:pt idx="0">
                  <c:v>2018 год (РСД от 25.10.2018 № 7)</c:v>
                </c:pt>
                <c:pt idx="1">
                  <c:v>2019г</c:v>
                </c:pt>
                <c:pt idx="2">
                  <c:v>2020г </c:v>
                </c:pt>
                <c:pt idx="3">
                  <c:v>2021г </c:v>
                </c:pt>
              </c:strCache>
            </c:strRef>
          </c:cat>
          <c:val>
            <c:numRef>
              <c:f>Лист8!$D$7:$G$7</c:f>
              <c:numCache>
                <c:formatCode>General</c:formatCode>
                <c:ptCount val="4"/>
                <c:pt idx="0">
                  <c:v>310.60000000000002</c:v>
                </c:pt>
                <c:pt idx="1">
                  <c:v>215</c:v>
                </c:pt>
                <c:pt idx="2">
                  <c:v>161.1</c:v>
                </c:pt>
                <c:pt idx="3">
                  <c:v>159.9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4392256"/>
        <c:axId val="474388336"/>
        <c:axId val="0"/>
      </c:bar3DChart>
      <c:catAx>
        <c:axId val="47439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4388336"/>
        <c:crosses val="autoZero"/>
        <c:auto val="1"/>
        <c:lblAlgn val="ctr"/>
        <c:lblOffset val="100"/>
        <c:noMultiLvlLbl val="0"/>
      </c:catAx>
      <c:valAx>
        <c:axId val="474388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4392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286520727267128E-3"/>
                  <c:y val="0.126739725143174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859562181801337E-3"/>
                  <c:y val="0.19415447255975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5730414545341619E-3"/>
                  <c:y val="0.180671523076439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2865207272672223E-3"/>
                  <c:y val="0.175278343283113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Лист6!$E$124:$H$124</c:f>
              <c:strCache>
                <c:ptCount val="4"/>
                <c:pt idx="0">
                  <c:v>2018 год (РСД от 25.10.2018 № 7)</c:v>
                </c:pt>
                <c:pt idx="1">
                  <c:v>2019г</c:v>
                </c:pt>
                <c:pt idx="2">
                  <c:v>2020г </c:v>
                </c:pt>
                <c:pt idx="3">
                  <c:v>2021г </c:v>
                </c:pt>
              </c:strCache>
            </c:strRef>
          </c:cat>
          <c:val>
            <c:numRef>
              <c:f>Лист6!$E$125:$H$125</c:f>
              <c:numCache>
                <c:formatCode>#,##0.00</c:formatCode>
                <c:ptCount val="4"/>
                <c:pt idx="0">
                  <c:v>4066</c:v>
                </c:pt>
                <c:pt idx="1">
                  <c:v>5908</c:v>
                </c:pt>
                <c:pt idx="2">
                  <c:v>5908</c:v>
                </c:pt>
                <c:pt idx="3">
                  <c:v>5908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4389904"/>
        <c:axId val="474388728"/>
        <c:axId val="473383872"/>
      </c:bar3DChart>
      <c:catAx>
        <c:axId val="47438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4388728"/>
        <c:crosses val="autoZero"/>
        <c:auto val="1"/>
        <c:lblAlgn val="ctr"/>
        <c:lblOffset val="100"/>
        <c:noMultiLvlLbl val="0"/>
      </c:catAx>
      <c:valAx>
        <c:axId val="474388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4389904"/>
        <c:crosses val="autoZero"/>
        <c:crossBetween val="between"/>
      </c:valAx>
      <c:serAx>
        <c:axId val="473383872"/>
        <c:scaling>
          <c:orientation val="minMax"/>
        </c:scaling>
        <c:delete val="1"/>
        <c:axPos val="b"/>
        <c:majorTickMark val="none"/>
        <c:minorTickMark val="none"/>
        <c:tickLblPos val="nextTo"/>
        <c:crossAx val="474388728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dLbls>
            <c:dLbl>
              <c:idx val="0"/>
              <c:layout>
                <c:manualLayout>
                  <c:x val="1.358060893406831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0537392893788385E-3"/>
                  <c:y val="-5.562014236544876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053739289378894E-3"/>
                  <c:y val="-5.562014236544876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053739289378894E-3"/>
                  <c:y val="-5.562014236544876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Лист8!$D$24:$G$24</c:f>
              <c:strCache>
                <c:ptCount val="4"/>
                <c:pt idx="0">
                  <c:v>2018 год (РСД от 25.10.2018 № 7)</c:v>
                </c:pt>
                <c:pt idx="1">
                  <c:v>2019г</c:v>
                </c:pt>
                <c:pt idx="2">
                  <c:v>2020г </c:v>
                </c:pt>
                <c:pt idx="3">
                  <c:v>2021г </c:v>
                </c:pt>
              </c:strCache>
            </c:strRef>
          </c:cat>
          <c:val>
            <c:numRef>
              <c:f>Лист8!$D$25:$G$25</c:f>
              <c:numCache>
                <c:formatCode>0.0</c:formatCode>
                <c:ptCount val="4"/>
                <c:pt idx="0" formatCode="General">
                  <c:v>11.5</c:v>
                </c:pt>
                <c:pt idx="1">
                  <c:v>28</c:v>
                </c:pt>
                <c:pt idx="2">
                  <c:v>28</c:v>
                </c:pt>
                <c:pt idx="3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4394608"/>
        <c:axId val="474392648"/>
        <c:axId val="0"/>
      </c:bar3DChart>
      <c:catAx>
        <c:axId val="47439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4392648"/>
        <c:crosses val="autoZero"/>
        <c:auto val="1"/>
        <c:lblAlgn val="ctr"/>
        <c:lblOffset val="100"/>
        <c:noMultiLvlLbl val="0"/>
      </c:catAx>
      <c:valAx>
        <c:axId val="474392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4394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146299894331392"/>
          <c:y val="4.6296296296296294E-2"/>
          <c:w val="0.60905648157616665"/>
          <c:h val="0.7922448235637211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Лист1!$H$20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Лист1!$I$19:$L$19</c:f>
              <c:strCache>
                <c:ptCount val="4"/>
                <c:pt idx="0">
                  <c:v>2018 год (РСД от 25.10.2018 № 7)</c:v>
                </c:pt>
                <c:pt idx="1">
                  <c:v>Прогноз на 2019 год</c:v>
                </c:pt>
                <c:pt idx="2">
                  <c:v>Прогноз на 2020 год</c:v>
                </c:pt>
                <c:pt idx="3">
                  <c:v>Прогноз на 2021 год</c:v>
                </c:pt>
              </c:strCache>
            </c:strRef>
          </c:cat>
          <c:val>
            <c:numRef>
              <c:f>Лист1!$I$20:$L$20</c:f>
              <c:numCache>
                <c:formatCode>General</c:formatCode>
                <c:ptCount val="4"/>
                <c:pt idx="0">
                  <c:v>57.16</c:v>
                </c:pt>
                <c:pt idx="1">
                  <c:v>38.46</c:v>
                </c:pt>
                <c:pt idx="2">
                  <c:v>38.21</c:v>
                </c:pt>
                <c:pt idx="3">
                  <c:v>37.229999999999997</c:v>
                </c:pt>
              </c:numCache>
            </c:numRef>
          </c:val>
        </c:ser>
        <c:ser>
          <c:idx val="1"/>
          <c:order val="1"/>
          <c:tx>
            <c:strRef>
              <c:f>Лист1!$H$21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Лист1!$I$19:$L$19</c:f>
              <c:strCache>
                <c:ptCount val="4"/>
                <c:pt idx="0">
                  <c:v>2018 год (РСД от 25.10.2018 № 7)</c:v>
                </c:pt>
                <c:pt idx="1">
                  <c:v>Прогноз на 2019 год</c:v>
                </c:pt>
                <c:pt idx="2">
                  <c:v>Прогноз на 2020 год</c:v>
                </c:pt>
                <c:pt idx="3">
                  <c:v>Прогноз на 2021 год</c:v>
                </c:pt>
              </c:strCache>
            </c:strRef>
          </c:cat>
          <c:val>
            <c:numRef>
              <c:f>Лист1!$I$21:$L$21</c:f>
              <c:numCache>
                <c:formatCode>General</c:formatCode>
                <c:ptCount val="4"/>
                <c:pt idx="0">
                  <c:v>36.049999999999997</c:v>
                </c:pt>
                <c:pt idx="1">
                  <c:v>51.95</c:v>
                </c:pt>
                <c:pt idx="2">
                  <c:v>52.36</c:v>
                </c:pt>
                <c:pt idx="3">
                  <c:v>53.21</c:v>
                </c:pt>
              </c:numCache>
            </c:numRef>
          </c:val>
        </c:ser>
        <c:ser>
          <c:idx val="2"/>
          <c:order val="2"/>
          <c:tx>
            <c:strRef>
              <c:f>Лист1!$H$22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Лист1!$I$19:$L$19</c:f>
              <c:strCache>
                <c:ptCount val="4"/>
                <c:pt idx="0">
                  <c:v>2018 год (РСД от 25.10.2018 № 7)</c:v>
                </c:pt>
                <c:pt idx="1">
                  <c:v>Прогноз на 2019 год</c:v>
                </c:pt>
                <c:pt idx="2">
                  <c:v>Прогноз на 2020 год</c:v>
                </c:pt>
                <c:pt idx="3">
                  <c:v>Прогноз на 2021 год</c:v>
                </c:pt>
              </c:strCache>
            </c:strRef>
          </c:cat>
          <c:val>
            <c:numRef>
              <c:f>Лист1!$I$22:$L$22</c:f>
              <c:numCache>
                <c:formatCode>General</c:formatCode>
                <c:ptCount val="4"/>
                <c:pt idx="0">
                  <c:v>6.79</c:v>
                </c:pt>
                <c:pt idx="1">
                  <c:v>9.58</c:v>
                </c:pt>
                <c:pt idx="2">
                  <c:v>9.43</c:v>
                </c:pt>
                <c:pt idx="3">
                  <c:v>9.56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50430872"/>
        <c:axId val="150432440"/>
      </c:barChart>
      <c:catAx>
        <c:axId val="150430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0432440"/>
        <c:crosses val="autoZero"/>
        <c:auto val="1"/>
        <c:lblAlgn val="ctr"/>
        <c:lblOffset val="100"/>
        <c:noMultiLvlLbl val="0"/>
      </c:catAx>
      <c:valAx>
        <c:axId val="1504324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430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1246016764215917E-2"/>
          <c:y val="3.1061394570445905E-2"/>
          <c:w val="0.7479809459796497"/>
          <c:h val="0.86851461989649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Лист2!$C$8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194139548423466E-2"/>
                  <c:y val="-2.43570645939763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Лист2!$D$7:$G$7</c:f>
              <c:strCache>
                <c:ptCount val="4"/>
                <c:pt idx="0">
                  <c:v>2018 год (РСД от 25.10.2018 № 7)</c:v>
                </c:pt>
                <c:pt idx="1">
                  <c:v>Проект на 2019 год</c:v>
                </c:pt>
                <c:pt idx="2">
                  <c:v>Проект на 2020 год</c:v>
                </c:pt>
                <c:pt idx="3">
                  <c:v>Проект на 2021 год</c:v>
                </c:pt>
              </c:strCache>
            </c:strRef>
          </c:cat>
          <c:val>
            <c:numRef>
              <c:f>Лист2!$D$8:$G$8</c:f>
              <c:numCache>
                <c:formatCode>#,##0.00</c:formatCode>
                <c:ptCount val="4"/>
                <c:pt idx="0">
                  <c:v>13130</c:v>
                </c:pt>
                <c:pt idx="1">
                  <c:v>13550</c:v>
                </c:pt>
                <c:pt idx="2">
                  <c:v>13600</c:v>
                </c:pt>
                <c:pt idx="3">
                  <c:v>13650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Лист2!$C$9</c:f>
              <c:strCache>
                <c:ptCount val="1"/>
                <c:pt idx="0">
                  <c:v>Налоги на товары (налог на акцизы)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9189432290195476E-3"/>
                  <c:y val="-1.4614238756385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194139548423426E-2"/>
                  <c:y val="-1.4614238756385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10228266008312E-2"/>
                  <c:y val="-2.43570645939763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285996436763732E-2"/>
                  <c:y val="-2.43570645939763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Лист2!$D$7:$G$7</c:f>
              <c:strCache>
                <c:ptCount val="4"/>
                <c:pt idx="0">
                  <c:v>2018 год (РСД от 25.10.2018 № 7)</c:v>
                </c:pt>
                <c:pt idx="1">
                  <c:v>Проект на 2019 год</c:v>
                </c:pt>
                <c:pt idx="2">
                  <c:v>Проект на 2020 год</c:v>
                </c:pt>
                <c:pt idx="3">
                  <c:v>Проект на 2021 год</c:v>
                </c:pt>
              </c:strCache>
            </c:strRef>
          </c:cat>
          <c:val>
            <c:numRef>
              <c:f>Лист2!$D$9:$G$9</c:f>
              <c:numCache>
                <c:formatCode>#,##0.00</c:formatCode>
                <c:ptCount val="4"/>
                <c:pt idx="0">
                  <c:v>1279.5</c:v>
                </c:pt>
                <c:pt idx="1">
                  <c:v>1549.2</c:v>
                </c:pt>
                <c:pt idx="2">
                  <c:v>1595.9</c:v>
                </c:pt>
                <c:pt idx="3">
                  <c:v>1595.9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Лист2!$C$10</c:f>
              <c:strCache>
                <c:ptCount val="1"/>
                <c:pt idx="0">
                  <c:v>Налоги на имущество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3"/>
              <c:layout>
                <c:manualLayout>
                  <c:x val="1.6377853325104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Лист2!$D$7:$G$7</c:f>
              <c:strCache>
                <c:ptCount val="4"/>
                <c:pt idx="0">
                  <c:v>2018 год (РСД от 25.10.2018 № 7)</c:v>
                </c:pt>
                <c:pt idx="1">
                  <c:v>Проект на 2019 год</c:v>
                </c:pt>
                <c:pt idx="2">
                  <c:v>Проект на 2020 год</c:v>
                </c:pt>
                <c:pt idx="3">
                  <c:v>Проект на 2021 год</c:v>
                </c:pt>
              </c:strCache>
            </c:strRef>
          </c:cat>
          <c:val>
            <c:numRef>
              <c:f>Лист2!$D$10:$G$10</c:f>
              <c:numCache>
                <c:formatCode>#,##0.00</c:formatCode>
                <c:ptCount val="4"/>
                <c:pt idx="0">
                  <c:v>230</c:v>
                </c:pt>
                <c:pt idx="1">
                  <c:v>400</c:v>
                </c:pt>
                <c:pt idx="2">
                  <c:v>410</c:v>
                </c:pt>
                <c:pt idx="3">
                  <c:v>940</c:v>
                </c:pt>
              </c:numCache>
            </c:numRef>
          </c:val>
          <c:shape val="cylinder"/>
        </c:ser>
        <c:ser>
          <c:idx val="3"/>
          <c:order val="3"/>
          <c:tx>
            <c:strRef>
              <c:f>Лист2!$C$11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10228266008316E-2"/>
                  <c:y val="-2.435706459397636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9602719703744E-2"/>
                      <c:h val="4.5791281436675567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6377853325104001E-2"/>
                  <c:y val="-1.4614238756385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1022826600832E-2"/>
                  <c:y val="-9.74282583759063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074528087846490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Лист2!$D$7:$G$7</c:f>
              <c:strCache>
                <c:ptCount val="4"/>
                <c:pt idx="0">
                  <c:v>2018 год (РСД от 25.10.2018 № 7)</c:v>
                </c:pt>
                <c:pt idx="1">
                  <c:v>Проект на 2019 год</c:v>
                </c:pt>
                <c:pt idx="2">
                  <c:v>Проект на 2020 год</c:v>
                </c:pt>
                <c:pt idx="3">
                  <c:v>Проект на 2021 год</c:v>
                </c:pt>
              </c:strCache>
            </c:strRef>
          </c:cat>
          <c:val>
            <c:numRef>
              <c:f>Лист2!$D$11:$G$11</c:f>
              <c:numCache>
                <c:formatCode>#,##0.00</c:formatCode>
                <c:ptCount val="4"/>
                <c:pt idx="0">
                  <c:v>392</c:v>
                </c:pt>
                <c:pt idx="1">
                  <c:v>500</c:v>
                </c:pt>
                <c:pt idx="2">
                  <c:v>510</c:v>
                </c:pt>
                <c:pt idx="3">
                  <c:v>420</c:v>
                </c:pt>
              </c:numCache>
            </c:numRef>
          </c:val>
          <c:shape val="cylinder"/>
        </c:ser>
        <c:ser>
          <c:idx val="4"/>
          <c:order val="4"/>
          <c:tx>
            <c:strRef>
              <c:f>Лист2!$C$12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225257638692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8267119950623989E-3"/>
                  <c:y val="-2.43570645939763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285996436763653E-2"/>
                  <c:y val="-2.43570645939781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746971021344410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Лист2!$D$7:$G$7</c:f>
              <c:strCache>
                <c:ptCount val="4"/>
                <c:pt idx="0">
                  <c:v>2018 год (РСД от 25.10.2018 № 7)</c:v>
                </c:pt>
                <c:pt idx="1">
                  <c:v>Проект на 2019 год</c:v>
                </c:pt>
                <c:pt idx="2">
                  <c:v>Проект на 2020 год</c:v>
                </c:pt>
                <c:pt idx="3">
                  <c:v>Проект на 2021 год</c:v>
                </c:pt>
              </c:strCache>
            </c:strRef>
          </c:cat>
          <c:val>
            <c:numRef>
              <c:f>Лист2!$D$12:$G$12</c:f>
              <c:numCache>
                <c:formatCode>#,##0.00</c:formatCode>
                <c:ptCount val="4"/>
                <c:pt idx="0">
                  <c:v>24</c:v>
                </c:pt>
                <c:pt idx="1">
                  <c:v>24.7</c:v>
                </c:pt>
                <c:pt idx="2">
                  <c:v>26</c:v>
                </c:pt>
                <c:pt idx="3">
                  <c:v>26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3308328"/>
        <c:axId val="473307936"/>
        <c:axId val="0"/>
      </c:bar3DChart>
      <c:catAx>
        <c:axId val="473308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3307936"/>
        <c:crosses val="autoZero"/>
        <c:auto val="1"/>
        <c:lblAlgn val="ctr"/>
        <c:lblOffset val="100"/>
        <c:noMultiLvlLbl val="0"/>
      </c:catAx>
      <c:valAx>
        <c:axId val="473307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3308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84470020833833048"/>
          <c:y val="6.9494349256908158E-2"/>
          <c:w val="0.14614831147771137"/>
          <c:h val="0.916188411997322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349766077173577E-2"/>
          <c:y val="4.4764188649080737E-2"/>
          <c:w val="0.65791988478446484"/>
          <c:h val="0.855529245894622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Лист3!$B$4</c:f>
              <c:strCache>
                <c:ptCount val="1"/>
                <c:pt idx="0">
                  <c:v>Дохоты от использования имущества, находящегося в государственной и муниципальной собственности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Лист3!$C$3:$F$3</c:f>
              <c:strCache>
                <c:ptCount val="4"/>
                <c:pt idx="0">
                  <c:v>2017 год (РСД от 25.10.2018 № 7)</c:v>
                </c:pt>
                <c:pt idx="1">
                  <c:v>Проект на 2019 год</c:v>
                </c:pt>
                <c:pt idx="2">
                  <c:v>Проект на 2020 год</c:v>
                </c:pt>
                <c:pt idx="3">
                  <c:v>Проект на 2021 год</c:v>
                </c:pt>
              </c:strCache>
            </c:strRef>
          </c:cat>
          <c:val>
            <c:numRef>
              <c:f>Лист3!$C$4:$F$4</c:f>
              <c:numCache>
                <c:formatCode>0.00</c:formatCode>
                <c:ptCount val="4"/>
                <c:pt idx="0">
                  <c:v>1893.6</c:v>
                </c:pt>
                <c:pt idx="1">
                  <c:v>2015.2</c:v>
                </c:pt>
                <c:pt idx="2">
                  <c:v>2013.5</c:v>
                </c:pt>
                <c:pt idx="3">
                  <c:v>2013.5</c:v>
                </c:pt>
              </c:numCache>
            </c:numRef>
          </c:val>
        </c:ser>
        <c:ser>
          <c:idx val="1"/>
          <c:order val="1"/>
          <c:tx>
            <c:strRef>
              <c:f>Лист3!$B$5</c:f>
              <c:strCache>
                <c:ptCount val="1"/>
                <c:pt idx="0">
                  <c:v>Доходы от оказания платных услуг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Лист3!$C$3:$F$3</c:f>
              <c:strCache>
                <c:ptCount val="4"/>
                <c:pt idx="0">
                  <c:v>2017 год (РСД от 25.10.2018 № 7)</c:v>
                </c:pt>
                <c:pt idx="1">
                  <c:v>Проект на 2019 год</c:v>
                </c:pt>
                <c:pt idx="2">
                  <c:v>Проект на 2020 год</c:v>
                </c:pt>
                <c:pt idx="3">
                  <c:v>Проект на 2021 год</c:v>
                </c:pt>
              </c:strCache>
            </c:strRef>
          </c:cat>
          <c:val>
            <c:numRef>
              <c:f>Лист3!$C$5:$F$5</c:f>
              <c:numCache>
                <c:formatCode>0.00</c:formatCode>
                <c:ptCount val="4"/>
                <c:pt idx="0">
                  <c:v>783</c:v>
                </c:pt>
                <c:pt idx="1">
                  <c:v>755.9</c:v>
                </c:pt>
                <c:pt idx="2">
                  <c:v>740</c:v>
                </c:pt>
                <c:pt idx="3">
                  <c:v>740</c:v>
                </c:pt>
              </c:numCache>
            </c:numRef>
          </c:val>
        </c:ser>
        <c:ser>
          <c:idx val="2"/>
          <c:order val="2"/>
          <c:tx>
            <c:strRef>
              <c:f>Лист3!$B$6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Лист3!$C$3:$F$3</c:f>
              <c:strCache>
                <c:ptCount val="4"/>
                <c:pt idx="0">
                  <c:v>2017 год (РСД от 25.10.2018 № 7)</c:v>
                </c:pt>
                <c:pt idx="1">
                  <c:v>Проект на 2019 год</c:v>
                </c:pt>
                <c:pt idx="2">
                  <c:v>Проект на 2020 год</c:v>
                </c:pt>
                <c:pt idx="3">
                  <c:v>Проект на 2021 год</c:v>
                </c:pt>
              </c:strCache>
            </c:strRef>
          </c:cat>
          <c:val>
            <c:numRef>
              <c:f>Лист3!$C$6:$F$6</c:f>
              <c:numCache>
                <c:formatCode>0.00</c:formatCode>
                <c:ptCount val="4"/>
                <c:pt idx="0">
                  <c:v>135.5</c:v>
                </c:pt>
                <c:pt idx="1">
                  <c:v>184.5</c:v>
                </c:pt>
                <c:pt idx="2">
                  <c:v>154</c:v>
                </c:pt>
                <c:pt idx="3">
                  <c:v>158.9</c:v>
                </c:pt>
              </c:numCache>
            </c:numRef>
          </c:val>
        </c:ser>
        <c:ser>
          <c:idx val="3"/>
          <c:order val="3"/>
          <c:tx>
            <c:strRef>
              <c:f>Лист3!$B$7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Лист3!$C$3:$F$3</c:f>
              <c:strCache>
                <c:ptCount val="4"/>
                <c:pt idx="0">
                  <c:v>2017 год (РСД от 25.10.2018 № 7)</c:v>
                </c:pt>
                <c:pt idx="1">
                  <c:v>Проект на 2019 год</c:v>
                </c:pt>
                <c:pt idx="2">
                  <c:v>Проект на 2020 год</c:v>
                </c:pt>
                <c:pt idx="3">
                  <c:v>Проект на 2021 год</c:v>
                </c:pt>
              </c:strCache>
            </c:strRef>
          </c:cat>
          <c:val>
            <c:numRef>
              <c:f>Лист3!$C$7:$F$7</c:f>
              <c:numCache>
                <c:formatCode>0.00</c:formatCode>
                <c:ptCount val="4"/>
                <c:pt idx="0">
                  <c:v>22.8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3307544"/>
        <c:axId val="473301664"/>
      </c:barChart>
      <c:catAx>
        <c:axId val="473307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3301664"/>
        <c:crosses val="autoZero"/>
        <c:auto val="1"/>
        <c:lblAlgn val="ctr"/>
        <c:lblOffset val="100"/>
        <c:noMultiLvlLbl val="0"/>
      </c:catAx>
      <c:valAx>
        <c:axId val="473301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3307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4668894322276702"/>
          <c:y val="0.22274006818019546"/>
          <c:w val="0.24541365389737058"/>
          <c:h val="0.645733794740348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795807821847749E-2"/>
          <c:y val="2.4555556656985101E-2"/>
          <c:w val="0.64968959316680064"/>
          <c:h val="0.891371438979987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Лист5!$C$4</c:f>
              <c:strCache>
                <c:ptCount val="1"/>
                <c:pt idx="0">
                  <c:v>0102 Функционирование высшего должностного лица субъекта РФ и муниципального образования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Лист5!$D$3:$G$3</c:f>
              <c:strCache>
                <c:ptCount val="4"/>
                <c:pt idx="0">
                  <c:v>2018 год (РСД от 25.10.2018 № 7)</c:v>
                </c:pt>
                <c:pt idx="1">
                  <c:v>2019г</c:v>
                </c:pt>
                <c:pt idx="2">
                  <c:v>2020г </c:v>
                </c:pt>
                <c:pt idx="3">
                  <c:v>2021г </c:v>
                </c:pt>
              </c:strCache>
            </c:strRef>
          </c:cat>
          <c:val>
            <c:numRef>
              <c:f>Лист5!$D$4:$G$4</c:f>
              <c:numCache>
                <c:formatCode>0.00</c:formatCode>
                <c:ptCount val="4"/>
                <c:pt idx="0">
                  <c:v>2690</c:v>
                </c:pt>
                <c:pt idx="1">
                  <c:v>3050</c:v>
                </c:pt>
                <c:pt idx="2">
                  <c:v>3050</c:v>
                </c:pt>
                <c:pt idx="3">
                  <c:v>3050</c:v>
                </c:pt>
              </c:numCache>
            </c:numRef>
          </c:val>
        </c:ser>
        <c:ser>
          <c:idx val="1"/>
          <c:order val="1"/>
          <c:tx>
            <c:strRef>
              <c:f>Лист5!$C$5</c:f>
              <c:strCache>
                <c:ptCount val="1"/>
                <c:pt idx="0">
                  <c:v>0104 Функционирование правительства Российской Федерации, высших исполнительных органов государственной власти субъектов РФ, местных администраций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Лист5!$D$3:$G$3</c:f>
              <c:strCache>
                <c:ptCount val="4"/>
                <c:pt idx="0">
                  <c:v>2018 год (РСД от 25.10.2018 № 7)</c:v>
                </c:pt>
                <c:pt idx="1">
                  <c:v>2019г</c:v>
                </c:pt>
                <c:pt idx="2">
                  <c:v>2020г </c:v>
                </c:pt>
                <c:pt idx="3">
                  <c:v>2021г </c:v>
                </c:pt>
              </c:strCache>
            </c:strRef>
          </c:cat>
          <c:val>
            <c:numRef>
              <c:f>Лист5!$D$5:$G$5</c:f>
              <c:numCache>
                <c:formatCode>0.00</c:formatCode>
                <c:ptCount val="4"/>
                <c:pt idx="0">
                  <c:v>7480.3</c:v>
                </c:pt>
                <c:pt idx="1">
                  <c:v>7534</c:v>
                </c:pt>
                <c:pt idx="2">
                  <c:v>7534</c:v>
                </c:pt>
                <c:pt idx="3">
                  <c:v>7534</c:v>
                </c:pt>
              </c:numCache>
            </c:numRef>
          </c:val>
        </c:ser>
        <c:ser>
          <c:idx val="2"/>
          <c:order val="2"/>
          <c:tx>
            <c:strRef>
              <c:f>Лист5!$C$6</c:f>
              <c:strCache>
                <c:ptCount val="1"/>
                <c:pt idx="0">
                  <c:v>0107 Обеспечение проведение выборов и референдумов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888889089789708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Лист5!$D$3:$G$3</c:f>
              <c:strCache>
                <c:ptCount val="4"/>
                <c:pt idx="0">
                  <c:v>2018 год (РСД от 25.10.2018 № 7)</c:v>
                </c:pt>
                <c:pt idx="1">
                  <c:v>2019г</c:v>
                </c:pt>
                <c:pt idx="2">
                  <c:v>2020г </c:v>
                </c:pt>
                <c:pt idx="3">
                  <c:v>2021г </c:v>
                </c:pt>
              </c:strCache>
            </c:strRef>
          </c:cat>
          <c:val>
            <c:numRef>
              <c:f>Лист5!$D$6:$G$6</c:f>
              <c:numCache>
                <c:formatCode>0.00</c:formatCode>
                <c:ptCount val="4"/>
                <c:pt idx="0">
                  <c:v>376.5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Лист5!$C$7</c:f>
              <c:strCache>
                <c:ptCount val="1"/>
                <c:pt idx="0">
                  <c:v>0111 Резерные фонды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Лист5!$D$3:$G$3</c:f>
              <c:strCache>
                <c:ptCount val="4"/>
                <c:pt idx="0">
                  <c:v>2018 год (РСД от 25.10.2018 № 7)</c:v>
                </c:pt>
                <c:pt idx="1">
                  <c:v>2019г</c:v>
                </c:pt>
                <c:pt idx="2">
                  <c:v>2020г </c:v>
                </c:pt>
                <c:pt idx="3">
                  <c:v>2021г </c:v>
                </c:pt>
              </c:strCache>
            </c:strRef>
          </c:cat>
          <c:val>
            <c:numRef>
              <c:f>Лист5!$D$7:$G$7</c:f>
              <c:numCache>
                <c:formatCode>0.00</c:formatCode>
                <c:ptCount val="4"/>
                <c:pt idx="0">
                  <c:v>54</c:v>
                </c:pt>
                <c:pt idx="1">
                  <c:v>55</c:v>
                </c:pt>
                <c:pt idx="2">
                  <c:v>55</c:v>
                </c:pt>
                <c:pt idx="3">
                  <c:v>55</c:v>
                </c:pt>
              </c:numCache>
            </c:numRef>
          </c:val>
        </c:ser>
        <c:ser>
          <c:idx val="4"/>
          <c:order val="4"/>
          <c:tx>
            <c:strRef>
              <c:f>Лист5!$C$8</c:f>
              <c:strCache>
                <c:ptCount val="1"/>
                <c:pt idx="0">
                  <c:v>0113 Другие общегосударственные вопросы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Лист5!$D$3:$G$3</c:f>
              <c:strCache>
                <c:ptCount val="4"/>
                <c:pt idx="0">
                  <c:v>2018 год (РСД от 25.10.2018 № 7)</c:v>
                </c:pt>
                <c:pt idx="1">
                  <c:v>2019г</c:v>
                </c:pt>
                <c:pt idx="2">
                  <c:v>2020г </c:v>
                </c:pt>
                <c:pt idx="3">
                  <c:v>2021г </c:v>
                </c:pt>
              </c:strCache>
            </c:strRef>
          </c:cat>
          <c:val>
            <c:numRef>
              <c:f>Лист5!$D$8:$G$8</c:f>
              <c:numCache>
                <c:formatCode>0.00</c:formatCode>
                <c:ptCount val="4"/>
                <c:pt idx="0">
                  <c:v>963.8</c:v>
                </c:pt>
                <c:pt idx="1">
                  <c:v>753.2</c:v>
                </c:pt>
                <c:pt idx="2">
                  <c:v>753.2</c:v>
                </c:pt>
                <c:pt idx="3">
                  <c:v>753.2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5"/>
        <c:axId val="473307152"/>
        <c:axId val="473302448"/>
      </c:barChart>
      <c:catAx>
        <c:axId val="47330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3302448"/>
        <c:crosses val="autoZero"/>
        <c:auto val="1"/>
        <c:lblAlgn val="ctr"/>
        <c:lblOffset val="100"/>
        <c:noMultiLvlLbl val="0"/>
      </c:catAx>
      <c:valAx>
        <c:axId val="47330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3307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566753968117637"/>
          <c:y val="4.7839490875206933E-2"/>
          <c:w val="0.26433246031882357"/>
          <c:h val="0.952160509124793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26961252829614E-2"/>
          <c:y val="3.1226549768669374E-2"/>
          <c:w val="0.95523640234080665"/>
          <c:h val="0.8536456843090815"/>
        </c:manualLayout>
      </c:layout>
      <c:bar3DChart>
        <c:barDir val="col"/>
        <c:grouping val="standar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8388277876534463E-3"/>
                  <c:y val="0.133205327677518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194138938266711E-3"/>
                  <c:y val="0.201225069470293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5164833629602348E-3"/>
                  <c:y val="0.184220134022100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2582416814800654E-3"/>
                  <c:y val="0.20972753719439097"/>
                </c:manualLayout>
              </c:layout>
              <c:tx>
                <c:rich>
                  <a:bodyPr/>
                  <a:lstStyle/>
                  <a:p>
                    <a:fld id="{B3FE48FB-FD97-4908-B1AC-EC292C2A78BA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Лист6!$D$7:$G$7</c:f>
              <c:strCache>
                <c:ptCount val="4"/>
                <c:pt idx="0">
                  <c:v>2018 год (РСД от 25.10.2018 № 7)</c:v>
                </c:pt>
                <c:pt idx="1">
                  <c:v>2019г</c:v>
                </c:pt>
                <c:pt idx="2">
                  <c:v>2020г </c:v>
                </c:pt>
                <c:pt idx="3">
                  <c:v>2021г </c:v>
                </c:pt>
              </c:strCache>
            </c:strRef>
          </c:cat>
          <c:val>
            <c:numRef>
              <c:f>Лист6!$D$8:$G$8</c:f>
              <c:numCache>
                <c:formatCode>General</c:formatCode>
                <c:ptCount val="4"/>
                <c:pt idx="0">
                  <c:v>286.39999999999998</c:v>
                </c:pt>
                <c:pt idx="1">
                  <c:v>435.5</c:v>
                </c:pt>
                <c:pt idx="2">
                  <c:v>430.1</c:v>
                </c:pt>
                <c:pt idx="3">
                  <c:v>445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3301272"/>
        <c:axId val="473304408"/>
        <c:axId val="473378784"/>
      </c:bar3DChart>
      <c:catAx>
        <c:axId val="473301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3304408"/>
        <c:crosses val="autoZero"/>
        <c:auto val="1"/>
        <c:lblAlgn val="ctr"/>
        <c:lblOffset val="100"/>
        <c:noMultiLvlLbl val="0"/>
      </c:catAx>
      <c:valAx>
        <c:axId val="473304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3301272"/>
        <c:crosses val="autoZero"/>
        <c:crossBetween val="between"/>
      </c:valAx>
      <c:serAx>
        <c:axId val="473378784"/>
        <c:scaling>
          <c:orientation val="minMax"/>
        </c:scaling>
        <c:delete val="1"/>
        <c:axPos val="b"/>
        <c:majorTickMark val="none"/>
        <c:minorTickMark val="none"/>
        <c:tickLblPos val="nextTo"/>
        <c:crossAx val="473304408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Лист6!$D$15:$G$15</c:f>
              <c:strCache>
                <c:ptCount val="4"/>
                <c:pt idx="0">
                  <c:v>2018 год (РСД от 25.10.2018 № 7)</c:v>
                </c:pt>
                <c:pt idx="1">
                  <c:v>2019г</c:v>
                </c:pt>
                <c:pt idx="2">
                  <c:v>2020г </c:v>
                </c:pt>
                <c:pt idx="3">
                  <c:v>2021г </c:v>
                </c:pt>
              </c:strCache>
            </c:strRef>
          </c:cat>
          <c:val>
            <c:numRef>
              <c:f>Лист6!$D$16:$G$16</c:f>
              <c:numCache>
                <c:formatCode>General</c:formatCode>
                <c:ptCount val="4"/>
                <c:pt idx="0">
                  <c:v>222.8</c:v>
                </c:pt>
                <c:pt idx="1">
                  <c:v>160.30000000000001</c:v>
                </c:pt>
                <c:pt idx="2">
                  <c:v>160.30000000000001</c:v>
                </c:pt>
                <c:pt idx="3">
                  <c:v>160.30000000000001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3302840"/>
        <c:axId val="473303232"/>
        <c:axId val="0"/>
      </c:bar3DChart>
      <c:catAx>
        <c:axId val="473302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3303232"/>
        <c:crosses val="autoZero"/>
        <c:auto val="1"/>
        <c:lblAlgn val="ctr"/>
        <c:lblOffset val="100"/>
        <c:noMultiLvlLbl val="0"/>
      </c:catAx>
      <c:valAx>
        <c:axId val="473303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3302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774081350743968"/>
          <c:y val="2.7859480529374002E-2"/>
          <c:w val="0.53933440027856883"/>
          <c:h val="0.913386729673896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Лист6!$D$38</c:f>
              <c:strCache>
                <c:ptCount val="1"/>
                <c:pt idx="0">
                  <c:v>0401 Общеэкономические вопросы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2EBCFA6-C310-4F5E-9E7D-BA3CD7423E16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,00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Лист6!$E$37:$H$37</c:f>
              <c:strCache>
                <c:ptCount val="4"/>
                <c:pt idx="0">
                  <c:v>2018 год (РСД от 25.10.2018 № 7)</c:v>
                </c:pt>
                <c:pt idx="1">
                  <c:v>2019г</c:v>
                </c:pt>
                <c:pt idx="2">
                  <c:v>2020г </c:v>
                </c:pt>
                <c:pt idx="3">
                  <c:v>2021г </c:v>
                </c:pt>
              </c:strCache>
            </c:strRef>
          </c:cat>
          <c:val>
            <c:numRef>
              <c:f>Лист6!$E$38:$H$38</c:f>
              <c:numCache>
                <c:formatCode>General</c:formatCode>
                <c:ptCount val="4"/>
                <c:pt idx="0">
                  <c:v>395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Лист6!$D$39</c:f>
              <c:strCache>
                <c:ptCount val="1"/>
                <c:pt idx="0">
                  <c:v>0409 Дорожное хозяйство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Лист6!$E$37:$H$37</c:f>
              <c:strCache>
                <c:ptCount val="4"/>
                <c:pt idx="0">
                  <c:v>2018 год (РСД от 25.10.2018 № 7)</c:v>
                </c:pt>
                <c:pt idx="1">
                  <c:v>2019г</c:v>
                </c:pt>
                <c:pt idx="2">
                  <c:v>2020г </c:v>
                </c:pt>
                <c:pt idx="3">
                  <c:v>2021г </c:v>
                </c:pt>
              </c:strCache>
            </c:strRef>
          </c:cat>
          <c:val>
            <c:numRef>
              <c:f>Лист6!$E$39:$H$39</c:f>
              <c:numCache>
                <c:formatCode>0.00</c:formatCode>
                <c:ptCount val="4"/>
                <c:pt idx="0">
                  <c:v>2023.5</c:v>
                </c:pt>
                <c:pt idx="1">
                  <c:v>1925.8</c:v>
                </c:pt>
                <c:pt idx="2">
                  <c:v>1972.7</c:v>
                </c:pt>
                <c:pt idx="3">
                  <c:v>1595.9</c:v>
                </c:pt>
              </c:numCache>
            </c:numRef>
          </c:val>
        </c:ser>
        <c:ser>
          <c:idx val="2"/>
          <c:order val="2"/>
          <c:tx>
            <c:strRef>
              <c:f>Лист6!$D$40</c:f>
              <c:strCache>
                <c:ptCount val="1"/>
                <c:pt idx="0">
                  <c:v>0410 Связь и информатика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Лист6!$E$37:$H$37</c:f>
              <c:strCache>
                <c:ptCount val="4"/>
                <c:pt idx="0">
                  <c:v>2018 год (РСД от 25.10.2018 № 7)</c:v>
                </c:pt>
                <c:pt idx="1">
                  <c:v>2019г</c:v>
                </c:pt>
                <c:pt idx="2">
                  <c:v>2020г </c:v>
                </c:pt>
                <c:pt idx="3">
                  <c:v>2021г </c:v>
                </c:pt>
              </c:strCache>
            </c:strRef>
          </c:cat>
          <c:val>
            <c:numRef>
              <c:f>Лист6!$E$40:$H$40</c:f>
              <c:numCache>
                <c:formatCode>0.00</c:formatCode>
                <c:ptCount val="4"/>
                <c:pt idx="0">
                  <c:v>285.2</c:v>
                </c:pt>
                <c:pt idx="1">
                  <c:v>88</c:v>
                </c:pt>
                <c:pt idx="2">
                  <c:v>88</c:v>
                </c:pt>
                <c:pt idx="3">
                  <c:v>88</c:v>
                </c:pt>
              </c:numCache>
            </c:numRef>
          </c:val>
        </c:ser>
        <c:ser>
          <c:idx val="3"/>
          <c:order val="3"/>
          <c:tx>
            <c:strRef>
              <c:f>Лист6!$D$41</c:f>
              <c:strCache>
                <c:ptCount val="1"/>
                <c:pt idx="0">
                  <c:v>0412 Другие вопросы в области национальной экономики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Лист6!$E$37:$H$37</c:f>
              <c:strCache>
                <c:ptCount val="4"/>
                <c:pt idx="0">
                  <c:v>2018 год (РСД от 25.10.2018 № 7)</c:v>
                </c:pt>
                <c:pt idx="1">
                  <c:v>2019г</c:v>
                </c:pt>
                <c:pt idx="2">
                  <c:v>2020г </c:v>
                </c:pt>
                <c:pt idx="3">
                  <c:v>2021г </c:v>
                </c:pt>
              </c:strCache>
            </c:strRef>
          </c:cat>
          <c:val>
            <c:numRef>
              <c:f>Лист6!$E$41:$H$41</c:f>
              <c:numCache>
                <c:formatCode>0.00</c:formatCode>
                <c:ptCount val="4"/>
                <c:pt idx="0">
                  <c:v>375</c:v>
                </c:pt>
                <c:pt idx="1">
                  <c:v>96</c:v>
                </c:pt>
                <c:pt idx="2">
                  <c:v>96</c:v>
                </c:pt>
                <c:pt idx="3">
                  <c:v>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73304016"/>
        <c:axId val="473306368"/>
      </c:barChart>
      <c:catAx>
        <c:axId val="473304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3306368"/>
        <c:crosses val="autoZero"/>
        <c:auto val="1"/>
        <c:lblAlgn val="ctr"/>
        <c:lblOffset val="100"/>
        <c:noMultiLvlLbl val="0"/>
      </c:catAx>
      <c:valAx>
        <c:axId val="473306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3304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004722004349516"/>
          <c:y val="4.8165990653812343E-2"/>
          <c:w val="0.19287844402413268"/>
          <c:h val="0.90192246369542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63940861026352"/>
          <c:y val="6.0860563475876358E-4"/>
          <c:w val="0.71065060326470131"/>
          <c:h val="0.823370660194440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Лист6!$D$68</c:f>
              <c:strCache>
                <c:ptCount val="1"/>
                <c:pt idx="0">
                  <c:v>0501 Жилищное хозяйство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Лист6!$E$67:$H$67</c:f>
              <c:strCache>
                <c:ptCount val="4"/>
                <c:pt idx="0">
                  <c:v>2018 год (РСД от 25.10.2018 № 7)</c:v>
                </c:pt>
                <c:pt idx="1">
                  <c:v>2019г</c:v>
                </c:pt>
                <c:pt idx="2">
                  <c:v>2020г </c:v>
                </c:pt>
                <c:pt idx="3">
                  <c:v>2021г </c:v>
                </c:pt>
              </c:strCache>
            </c:strRef>
          </c:cat>
          <c:val>
            <c:numRef>
              <c:f>Лист6!$E$68:$H$68</c:f>
              <c:numCache>
                <c:formatCode>#\ ##0.0</c:formatCode>
                <c:ptCount val="4"/>
                <c:pt idx="0">
                  <c:v>265</c:v>
                </c:pt>
                <c:pt idx="1">
                  <c:v>242</c:v>
                </c:pt>
                <c:pt idx="2">
                  <c:v>242</c:v>
                </c:pt>
                <c:pt idx="3">
                  <c:v>242</c:v>
                </c:pt>
              </c:numCache>
            </c:numRef>
          </c:val>
        </c:ser>
        <c:ser>
          <c:idx val="1"/>
          <c:order val="1"/>
          <c:tx>
            <c:strRef>
              <c:f>Лист6!$D$69</c:f>
              <c:strCache>
                <c:ptCount val="1"/>
                <c:pt idx="0">
                  <c:v>0503 Благоустройство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Лист6!$E$67:$H$67</c:f>
              <c:strCache>
                <c:ptCount val="4"/>
                <c:pt idx="0">
                  <c:v>2018 год (РСД от 25.10.2018 № 7)</c:v>
                </c:pt>
                <c:pt idx="1">
                  <c:v>2019г</c:v>
                </c:pt>
                <c:pt idx="2">
                  <c:v>2020г </c:v>
                </c:pt>
                <c:pt idx="3">
                  <c:v>2021г </c:v>
                </c:pt>
              </c:strCache>
            </c:strRef>
          </c:cat>
          <c:val>
            <c:numRef>
              <c:f>Лист6!$E$69:$H$69</c:f>
              <c:numCache>
                <c:formatCode>#\ ##0.0</c:formatCode>
                <c:ptCount val="4"/>
                <c:pt idx="0">
                  <c:v>9236.9</c:v>
                </c:pt>
                <c:pt idx="1">
                  <c:v>1083.9000000000001</c:v>
                </c:pt>
                <c:pt idx="2">
                  <c:v>1083.9000000000001</c:v>
                </c:pt>
                <c:pt idx="3">
                  <c:v>1083.9000000000001</c:v>
                </c:pt>
              </c:numCache>
            </c:numRef>
          </c:val>
        </c:ser>
        <c:ser>
          <c:idx val="2"/>
          <c:order val="2"/>
          <c:tx>
            <c:strRef>
              <c:f>Лист6!$D$70</c:f>
              <c:strCache>
                <c:ptCount val="1"/>
                <c:pt idx="0">
                  <c:v>0502 Коммунальное хозяйство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Лист6!$E$67:$H$67</c:f>
              <c:strCache>
                <c:ptCount val="4"/>
                <c:pt idx="0">
                  <c:v>2018 год (РСД от 25.10.2018 № 7)</c:v>
                </c:pt>
                <c:pt idx="1">
                  <c:v>2019г</c:v>
                </c:pt>
                <c:pt idx="2">
                  <c:v>2020г </c:v>
                </c:pt>
                <c:pt idx="3">
                  <c:v>2021г </c:v>
                </c:pt>
              </c:strCache>
            </c:strRef>
          </c:cat>
          <c:val>
            <c:numRef>
              <c:f>Лист6!$E$70:$H$70</c:f>
              <c:numCache>
                <c:formatCode>#\ ##0.0</c:formatCode>
                <c:ptCount val="4"/>
                <c:pt idx="0">
                  <c:v>3748.2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73305192"/>
        <c:axId val="473305976"/>
      </c:barChart>
      <c:catAx>
        <c:axId val="4733051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3305976"/>
        <c:crosses val="autoZero"/>
        <c:auto val="1"/>
        <c:lblAlgn val="ctr"/>
        <c:lblOffset val="100"/>
        <c:noMultiLvlLbl val="0"/>
      </c:catAx>
      <c:valAx>
        <c:axId val="4733059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3305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0.30979</cdr:x>
      <cdr:y>0.07664</cdr:y>
    </cdr:from>
    <cdr:to>
      <cdr:x>0.66761</cdr:x>
      <cdr:y>0.13645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34813" y="403122"/>
          <a:ext cx="3736258" cy="314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6DDC-242C-4FC2-B40B-4FDDC69DD66E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0DA8BFF-90C7-4031-AA1D-9BB1270CB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536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6DDC-242C-4FC2-B40B-4FDDC69DD66E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DA8BFF-90C7-4031-AA1D-9BB1270CB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19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6DDC-242C-4FC2-B40B-4FDDC69DD66E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DA8BFF-90C7-4031-AA1D-9BB1270CB02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8147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6DDC-242C-4FC2-B40B-4FDDC69DD66E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DA8BFF-90C7-4031-AA1D-9BB1270CB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460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6DDC-242C-4FC2-B40B-4FDDC69DD66E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DA8BFF-90C7-4031-AA1D-9BB1270CB02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629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6DDC-242C-4FC2-B40B-4FDDC69DD66E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DA8BFF-90C7-4031-AA1D-9BB1270CB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160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6DDC-242C-4FC2-B40B-4FDDC69DD66E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8BFF-90C7-4031-AA1D-9BB1270CB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031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6DDC-242C-4FC2-B40B-4FDDC69DD66E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8BFF-90C7-4031-AA1D-9BB1270CB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952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6DDC-242C-4FC2-B40B-4FDDC69DD66E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8BFF-90C7-4031-AA1D-9BB1270CB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019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6DDC-242C-4FC2-B40B-4FDDC69DD66E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DA8BFF-90C7-4031-AA1D-9BB1270CB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13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6DDC-242C-4FC2-B40B-4FDDC69DD66E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0DA8BFF-90C7-4031-AA1D-9BB1270CB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849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6DDC-242C-4FC2-B40B-4FDDC69DD66E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0DA8BFF-90C7-4031-AA1D-9BB1270CB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140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6DDC-242C-4FC2-B40B-4FDDC69DD66E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8BFF-90C7-4031-AA1D-9BB1270CB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64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6DDC-242C-4FC2-B40B-4FDDC69DD66E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8BFF-90C7-4031-AA1D-9BB1270CB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919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6DDC-242C-4FC2-B40B-4FDDC69DD66E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8BFF-90C7-4031-AA1D-9BB1270CB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951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6DDC-242C-4FC2-B40B-4FDDC69DD66E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DA8BFF-90C7-4031-AA1D-9BB1270CB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53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A6DDC-242C-4FC2-B40B-4FDDC69DD66E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0DA8BFF-90C7-4031-AA1D-9BB1270CB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65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88757" y="205946"/>
            <a:ext cx="9835978" cy="5016843"/>
          </a:xfrm>
        </p:spPr>
        <p:txBody>
          <a:bodyPr>
            <a:normAutofit/>
          </a:bodyPr>
          <a:lstStyle/>
          <a:p>
            <a:pPr algn="ctr"/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</a:t>
            </a:r>
            <a:b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городское поселение Андра </a:t>
            </a:r>
            <a:b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2019 год и на плановый период 2020-2021 год</a:t>
            </a:r>
            <a:endParaRPr lang="ru-RU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017" y="205946"/>
            <a:ext cx="1252151" cy="13718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076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006" y="924232"/>
            <a:ext cx="10618839" cy="786581"/>
          </a:xfrm>
        </p:spPr>
        <p:txBody>
          <a:bodyPr>
            <a:noAutofit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03 «Национальная безопасность и правоохранительная деятельность»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(тыс.руб.)</a:t>
            </a:r>
            <a:endParaRPr lang="ru-RU" sz="2400" i="1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5285" y="127820"/>
            <a:ext cx="948560" cy="92423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2286601"/>
              </p:ext>
            </p:extLst>
          </p:nvPr>
        </p:nvGraphicFramePr>
        <p:xfrm>
          <a:off x="1179870" y="1848465"/>
          <a:ext cx="11012129" cy="4798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5771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2659" y="776748"/>
            <a:ext cx="8131278" cy="471949"/>
          </a:xfrm>
        </p:spPr>
        <p:txBody>
          <a:bodyPr>
            <a:normAutofit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04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экономика»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(тыс.руб.)</a:t>
            </a:r>
            <a:endParaRPr lang="ru-RU" sz="2400" i="1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6189" y="186813"/>
            <a:ext cx="948560" cy="92423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8227120"/>
              </p:ext>
            </p:extLst>
          </p:nvPr>
        </p:nvGraphicFramePr>
        <p:xfrm>
          <a:off x="344129" y="1386348"/>
          <a:ext cx="11847871" cy="5309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5824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3832" y="668594"/>
            <a:ext cx="10205884" cy="550606"/>
          </a:xfrm>
        </p:spPr>
        <p:txBody>
          <a:bodyPr>
            <a:noAutofit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05 «Жилищно- коммунальное хозяйство»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(тыс.руб.)</a:t>
            </a:r>
            <a:endParaRPr lang="ru-RU" sz="2400" i="1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5118" y="147485"/>
            <a:ext cx="948560" cy="92423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6974339"/>
              </p:ext>
            </p:extLst>
          </p:nvPr>
        </p:nvGraphicFramePr>
        <p:xfrm>
          <a:off x="934066" y="1337187"/>
          <a:ext cx="11159612" cy="5329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271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1" y="796412"/>
            <a:ext cx="8308258" cy="757085"/>
          </a:xfrm>
        </p:spPr>
        <p:txBody>
          <a:bodyPr>
            <a:noAutofit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 «Культура и кинематография»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(тыс.руб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b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Подведомственное учреждение МКУК «КДЦ «Лидер»</a:t>
            </a:r>
            <a:endParaRPr lang="ru-RU" sz="1800" i="1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6356" y="98323"/>
            <a:ext cx="948560" cy="92423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8847813"/>
              </p:ext>
            </p:extLst>
          </p:nvPr>
        </p:nvGraphicFramePr>
        <p:xfrm>
          <a:off x="389362" y="1022555"/>
          <a:ext cx="11556831" cy="5525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922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5677" y="914400"/>
            <a:ext cx="8790040" cy="373626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в сфере культуры поселения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7953" y="54078"/>
            <a:ext cx="948560" cy="92423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6160314"/>
              </p:ext>
            </p:extLst>
          </p:nvPr>
        </p:nvGraphicFramePr>
        <p:xfrm>
          <a:off x="1042219" y="1592826"/>
          <a:ext cx="10874478" cy="4886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8564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3497" y="993057"/>
            <a:ext cx="8917859" cy="550608"/>
          </a:xfrm>
        </p:spPr>
        <p:txBody>
          <a:bodyPr>
            <a:normAutofit fontScale="90000"/>
          </a:bodyPr>
          <a:lstStyle/>
          <a:p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«Физическая культура и спорт» 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(тыс.руб</a:t>
            </a:r>
            <a:r>
              <a:rPr lang="ru-RU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Подведомственное учреждение МКУК «КДЦ «Лидер»</a:t>
            </a:r>
            <a:endParaRPr lang="ru-RU" i="1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7027" y="68825"/>
            <a:ext cx="948560" cy="92423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2475318"/>
              </p:ext>
            </p:extLst>
          </p:nvPr>
        </p:nvGraphicFramePr>
        <p:xfrm>
          <a:off x="1553497" y="1612489"/>
          <a:ext cx="10382864" cy="5053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5407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2658" y="825910"/>
            <a:ext cx="7875639" cy="452284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в сфере физической культуры поселения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7617" y="127820"/>
            <a:ext cx="948560" cy="92423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5970836"/>
              </p:ext>
            </p:extLst>
          </p:nvPr>
        </p:nvGraphicFramePr>
        <p:xfrm>
          <a:off x="2536723" y="2057399"/>
          <a:ext cx="8416412" cy="4186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39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1987" y="747252"/>
            <a:ext cx="4452425" cy="530942"/>
          </a:xfrm>
        </p:spPr>
        <p:txBody>
          <a:bodyPr>
            <a:normAutofit fontScale="90000"/>
          </a:bodyPr>
          <a:lstStyle/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расходы (тыс.руб.)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4535" y="167149"/>
            <a:ext cx="948560" cy="92423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431805"/>
              </p:ext>
            </p:extLst>
          </p:nvPr>
        </p:nvGraphicFramePr>
        <p:xfrm>
          <a:off x="609603" y="1328160"/>
          <a:ext cx="11252882" cy="5303093"/>
        </p:xfrm>
        <a:graphic>
          <a:graphicData uri="http://schemas.openxmlformats.org/drawingml/2006/table">
            <a:tbl>
              <a:tblPr/>
              <a:tblGrid>
                <a:gridCol w="2078981"/>
                <a:gridCol w="890990"/>
                <a:gridCol w="695864"/>
                <a:gridCol w="774357"/>
                <a:gridCol w="716691"/>
                <a:gridCol w="868854"/>
                <a:gridCol w="722695"/>
                <a:gridCol w="682095"/>
                <a:gridCol w="749643"/>
                <a:gridCol w="832507"/>
                <a:gridCol w="746735"/>
                <a:gridCol w="746735"/>
                <a:gridCol w="746735"/>
              </a:tblGrid>
              <a:tr h="214505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субвенций (субсидий)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 2019 год</a:t>
                      </a:r>
                    </a:p>
                  </a:txBody>
                  <a:tcPr marL="6163" marR="6163" marT="6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 2020 год</a:t>
                      </a:r>
                    </a:p>
                  </a:txBody>
                  <a:tcPr marL="6163" marR="6163" marT="6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 2021 год</a:t>
                      </a:r>
                    </a:p>
                  </a:txBody>
                  <a:tcPr marL="6163" marR="6163" marT="6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2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Федеральный бюджет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Окружной бюджет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Районный бюджет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Местный бюджет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Федеральный бюджет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Окружной бюджет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Районный бюджет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Местный бюджет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Федеральный бюджет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Окружной бюджет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Районный бюджет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Местный бюджет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1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435,0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376,6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96,0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19,8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430,1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376,8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96,0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19,8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445,0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96,0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50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Субвенции бюджетам муниципальных образований на осуществление полномочий по первичному воинскому учету на территориях, где отсутствуют военные комиссариаты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435,0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430,1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445,0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26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на строительство (реконструкцию), капитальный ремонт и ремонт автомобильных дорог общего пользования местного значения в рамках подпрограммы "Дорожное хозяйство" Муниципальная программа " Развитие транспортной  системы муниципального  образования Октябрьский  район на 2018-2020 годы и на плановый период до 2025 года"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376,6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19,8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376,8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19,8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71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 программа " Управление  муниципальной  собственностью Октябрьского  района  на 2018-2020  годы и на плановый  период  до 2025  года"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96,0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96,0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96,0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63" marR="6163" marT="6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</a:t>
                      </a:r>
                    </a:p>
                  </a:txBody>
                  <a:tcPr marL="6163" marR="6163" marT="6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927,40</a:t>
                      </a:r>
                    </a:p>
                  </a:txBody>
                  <a:tcPr marL="6163" marR="6163" marT="6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922,70</a:t>
                      </a:r>
                    </a:p>
                  </a:txBody>
                  <a:tcPr marL="6163" marR="6163" marT="6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541,0</a:t>
                      </a:r>
                    </a:p>
                  </a:txBody>
                  <a:tcPr marL="6163" marR="6163" marT="6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42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51561" y="4050891"/>
            <a:ext cx="8915399" cy="1052051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4535" y="167149"/>
            <a:ext cx="948560" cy="924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305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5762" y="411062"/>
            <a:ext cx="10808044" cy="1057012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ПОСЕЛЕНИЯ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СОСТАВЛЯЮТ (тыс.руб.)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9707" y="94174"/>
            <a:ext cx="948560" cy="100667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4" name="Диаграмма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0811626"/>
              </p:ext>
            </p:extLst>
          </p:nvPr>
        </p:nvGraphicFramePr>
        <p:xfrm>
          <a:off x="1199535" y="1740310"/>
          <a:ext cx="10736826" cy="4729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104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4503" y="825911"/>
            <a:ext cx="10697497" cy="1170038"/>
          </a:xfrm>
        </p:spPr>
        <p:txBody>
          <a:bodyPr>
            <a:noAutofit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муниципального образования городское поселение Андра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5623" y="108155"/>
            <a:ext cx="948560" cy="100667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108527"/>
              </p:ext>
            </p:extLst>
          </p:nvPr>
        </p:nvGraphicFramePr>
        <p:xfrm>
          <a:off x="786581" y="1832589"/>
          <a:ext cx="11277602" cy="47353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2357"/>
                <a:gridCol w="1313526"/>
                <a:gridCol w="1180310"/>
                <a:gridCol w="1449274"/>
                <a:gridCol w="1123711"/>
                <a:gridCol w="1123711"/>
                <a:gridCol w="1326181"/>
                <a:gridCol w="1328713"/>
                <a:gridCol w="599819"/>
              </a:tblGrid>
              <a:tr h="77775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(РСД от 25.10.2018 № 7)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2019 год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2020 год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2021 год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0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(тыс.руб.)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(тыс.руб.)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(тыс.руб.)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(тыс.руб.)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ctr"/>
                </a:tc>
              </a:tr>
              <a:tr h="80070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23 867,80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11 863,20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38,46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11780,9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38,21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11 342,90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37,23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</a:tr>
              <a:tr h="777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15 055,50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16 023,90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16 141,90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16 211,90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</a:tr>
              <a:tr h="80070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2 834,90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2 955,60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2 907,50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2 912,40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</a:tr>
              <a:tr h="777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ИТОГО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41 758,20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30 842,70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30 830,30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30 467,20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5" marR="7205" marT="720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1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6852" y="973394"/>
            <a:ext cx="10835148" cy="1042219"/>
          </a:xfrm>
        </p:spPr>
        <p:txBody>
          <a:bodyPr>
            <a:normAutofit fontScale="90000"/>
          </a:bodyPr>
          <a:lstStyle/>
          <a:p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муниципального образования городское поселение </a:t>
            </a:r>
            <a:r>
              <a:rPr lang="ru-RU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Андра (%)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7950" y="98323"/>
            <a:ext cx="948560" cy="97339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4980199"/>
              </p:ext>
            </p:extLst>
          </p:nvPr>
        </p:nvGraphicFramePr>
        <p:xfrm>
          <a:off x="806244" y="1769806"/>
          <a:ext cx="11090787" cy="4866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362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4503" y="924232"/>
            <a:ext cx="9940413" cy="973394"/>
          </a:xfrm>
        </p:spPr>
        <p:txBody>
          <a:bodyPr>
            <a:normAutofit fontScale="90000"/>
          </a:bodyPr>
          <a:lstStyle/>
          <a:p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бюджета  городского поселения Андра (тыс. руб.)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7447" y="108155"/>
            <a:ext cx="948560" cy="92423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5632320"/>
              </p:ext>
            </p:extLst>
          </p:nvPr>
        </p:nvGraphicFramePr>
        <p:xfrm>
          <a:off x="560439" y="1540667"/>
          <a:ext cx="11631561" cy="5214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627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5" y="1085850"/>
            <a:ext cx="10715626" cy="733426"/>
          </a:xfrm>
        </p:spPr>
        <p:txBody>
          <a:bodyPr>
            <a:normAutofit fontScale="90000"/>
          </a:bodyPr>
          <a:lstStyle/>
          <a:p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 городского поселения Андра </a:t>
            </a:r>
            <a:r>
              <a:rPr lang="ru-RU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руб.)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7616" y="88491"/>
            <a:ext cx="948560" cy="92423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6134612"/>
              </p:ext>
            </p:extLst>
          </p:nvPr>
        </p:nvGraphicFramePr>
        <p:xfrm>
          <a:off x="1271587" y="1565188"/>
          <a:ext cx="10648564" cy="5198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116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8096" y="1071716"/>
            <a:ext cx="10527428" cy="845574"/>
          </a:xfrm>
        </p:spPr>
        <p:txBody>
          <a:bodyPr>
            <a:normAutofit fontScale="90000"/>
          </a:bodyPr>
          <a:lstStyle/>
          <a:p>
            <a:r>
              <a:rPr lang="ru-RU" sz="27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ГОРОДСКОГО ПОСЕЛЕНИЯ СОСТАВЛЯЮТ </a:t>
            </a:r>
            <a:r>
              <a:rPr lang="ru-RU" sz="27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ru-RU" sz="27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525" y="68826"/>
            <a:ext cx="948560" cy="92423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227013"/>
              </p:ext>
            </p:extLst>
          </p:nvPr>
        </p:nvGraphicFramePr>
        <p:xfrm>
          <a:off x="1046204" y="1672279"/>
          <a:ext cx="10775090" cy="48170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2961840"/>
                <a:gridCol w="1411064"/>
                <a:gridCol w="1821514"/>
                <a:gridCol w="1496074"/>
                <a:gridCol w="1395215"/>
                <a:gridCol w="1689383"/>
              </a:tblGrid>
              <a:tr h="5830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БК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(РСД от 25.10.2018 № 7)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46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b"/>
                </a:tc>
              </a:tr>
              <a:tr h="4146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11 564,60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11 392,20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11 392,20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11 392,20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</a:tr>
              <a:tr h="4146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286,40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435,50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430,10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</a:tr>
              <a:tr h="82935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222,80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160,30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160,30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160,30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</a:tr>
              <a:tr h="4146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3 078,70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2 109,80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2 156,70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1 779,90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</a:tr>
              <a:tr h="5018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13 250,10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1 325,90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1 325,90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1 325,90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</a:tr>
              <a:tr h="4146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11 525,20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9 483,00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9 429,10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9 427,90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</a:tr>
              <a:tr h="4146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4 077,60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5 936,00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5 936,00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5 936,00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</a:tr>
              <a:tr h="41467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44 005,40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30 842,70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30 830,30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30 467,20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1" marR="8661" marT="866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23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1" y="1032386"/>
            <a:ext cx="10156722" cy="442453"/>
          </a:xfrm>
        </p:spPr>
        <p:txBody>
          <a:bodyPr>
            <a:normAutofit fontScale="90000"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01 «Общегосударственные расходы» (тыс.руб.)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6356" y="108154"/>
            <a:ext cx="948560" cy="92423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6084730"/>
              </p:ext>
            </p:extLst>
          </p:nvPr>
        </p:nvGraphicFramePr>
        <p:xfrm>
          <a:off x="865238" y="1691147"/>
          <a:ext cx="11326761" cy="5043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511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4334" y="835742"/>
            <a:ext cx="9930581" cy="491613"/>
          </a:xfrm>
        </p:spPr>
        <p:txBody>
          <a:bodyPr>
            <a:normAutofit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 «Национальная оборона»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(тыс.руб.)</a:t>
            </a:r>
            <a:endParaRPr lang="ru-RU" sz="2400" i="1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523" y="157316"/>
            <a:ext cx="948560" cy="92423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8697288"/>
              </p:ext>
            </p:extLst>
          </p:nvPr>
        </p:nvGraphicFramePr>
        <p:xfrm>
          <a:off x="845574" y="1504335"/>
          <a:ext cx="10874478" cy="5353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6441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710</TotalTime>
  <Words>526</Words>
  <Application>Microsoft Office PowerPoint</Application>
  <PresentationFormat>Широкоэкранный</PresentationFormat>
  <Paragraphs>229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Times New Roman</vt:lpstr>
      <vt:lpstr>Wingdings 3</vt:lpstr>
      <vt:lpstr>Легкий дым</vt:lpstr>
      <vt:lpstr>Проект Бюджета  муниципального образования городское поселение Андра  на 2019 год и на плановый период 2020-2021 год</vt:lpstr>
      <vt:lpstr>ДОХОДЫ БЮДЖЕТА ГОРОДСКОГО ПОСЕЛЕНИЯ СОСТАВЛЯЮТ (тыс.руб.)</vt:lpstr>
      <vt:lpstr>Структура доходов бюджета муниципального образования городское поселение Андра </vt:lpstr>
      <vt:lpstr>Структура доходов бюджета муниципального образования городское поселение Андра (%) </vt:lpstr>
      <vt:lpstr>Структура налоговых доходов бюджета  городского поселения Андра (тыс. руб.) </vt:lpstr>
      <vt:lpstr>Структура неналоговых доходов бюджета  городского поселения Андра   (тыс. руб.) </vt:lpstr>
      <vt:lpstr>РАСХОДЫ БЮДЖЕТА ГОРОДСКОГО ПОСЕЛЕНИЯ СОСТАВЛЯЮТ   (ТЫС. РУБ.) </vt:lpstr>
      <vt:lpstr>РАЗДЕЛ 01 «Общегосударственные расходы» (тыс.руб.) </vt:lpstr>
      <vt:lpstr>РАЗДЕЛ 02 «Национальная оборона» (тыс.руб.)</vt:lpstr>
      <vt:lpstr>РАЗДЕЛ 03 «Национальная безопасность и правоохранительная деятельность» (тыс.руб.)</vt:lpstr>
      <vt:lpstr>РАЗДЕЛ 04 «Национальная экономика» (тыс.руб.)</vt:lpstr>
      <vt:lpstr>РАЗДЕЛ 05 «Жилищно- коммунальное хозяйство» (тыс.руб.)</vt:lpstr>
      <vt:lpstr>РАЗДЕЛ 08 «Культура и кинематография» (тыс.руб.) Подведомственное учреждение МКУК «КДЦ «Лидер»</vt:lpstr>
      <vt:lpstr>Деятельность в сфере культуры поселения</vt:lpstr>
      <vt:lpstr>РАЗДЕЛ 11 «Физическая культура и спорт» (тыс.руб.) Подведомственное учреждение МКУК «КДЦ «Лидер»</vt:lpstr>
      <vt:lpstr>Деятельность в сфере физической культуры поселения</vt:lpstr>
      <vt:lpstr>Программные расходы (тыс.руб.)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 муниципального образования городское поселение Андра  на 2019 год и на плановый период 2020-2021 год</dc:title>
  <dc:creator>Buh1</dc:creator>
  <cp:lastModifiedBy>Buh1</cp:lastModifiedBy>
  <cp:revision>42</cp:revision>
  <cp:lastPrinted>2018-11-14T09:19:38Z</cp:lastPrinted>
  <dcterms:created xsi:type="dcterms:W3CDTF">2018-11-06T10:29:31Z</dcterms:created>
  <dcterms:modified xsi:type="dcterms:W3CDTF">2018-11-21T07:49:55Z</dcterms:modified>
</cp:coreProperties>
</file>